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Default Extension="jpeg" ContentType="image/jpeg"/>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29"/>
  </p:notesMasterIdLst>
  <p:sldIdLst>
    <p:sldId id="256" r:id="rId2"/>
    <p:sldId id="274"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5" r:id="rId21"/>
    <p:sldId id="276" r:id="rId22"/>
    <p:sldId id="277" r:id="rId23"/>
    <p:sldId id="278" r:id="rId24"/>
    <p:sldId id="279" r:id="rId25"/>
    <p:sldId id="280" r:id="rId26"/>
    <p:sldId id="281" r:id="rId27"/>
    <p:sldId id="282"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83333" autoAdjust="0"/>
  </p:normalViewPr>
  <p:slideViewPr>
    <p:cSldViewPr>
      <p:cViewPr varScale="1">
        <p:scale>
          <a:sx n="96" d="100"/>
          <a:sy n="96" d="100"/>
        </p:scale>
        <p:origin x="-2064" y="-10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3.gif>
</file>

<file path=ppt/media/image4.jpeg>
</file>

<file path=ppt/media/image5.g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FAA779-5541-4F7A-B4D4-074B6031BC65}" type="datetimeFigureOut">
              <a:rPr lang="en-US" smtClean="0"/>
              <a:pPr/>
              <a:t>9/11/2016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7D64940-B840-439E-882C-52FAE2719069}"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Good Morning</a:t>
            </a:r>
            <a:r>
              <a:rPr lang="en-US" baseline="0" dirty="0" smtClean="0"/>
              <a:t> everyone! Thank you for coming to hear my thesis presentation.</a:t>
            </a:r>
          </a:p>
          <a:p>
            <a:endParaRPr lang="en-US" baseline="0" dirty="0" smtClean="0"/>
          </a:p>
          <a:p>
            <a:r>
              <a:rPr lang="en-US" baseline="0" dirty="0" smtClean="0"/>
              <a:t>Today I will discuss the work I </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To combat this, a number of different techniques were tested to have particles share information. Neighborhood Topologies have been tested to allow different combinations of which particles should be able to trade with which particle</a:t>
            </a:r>
          </a:p>
        </p:txBody>
      </p:sp>
      <p:sp>
        <p:nvSpPr>
          <p:cNvPr id="4" name="Slide Number Placeholder 3"/>
          <p:cNvSpPr>
            <a:spLocks noGrp="1"/>
          </p:cNvSpPr>
          <p:nvPr>
            <p:ph type="sldNum" sz="quarter" idx="10"/>
          </p:nvPr>
        </p:nvSpPr>
        <p:spPr/>
        <p:txBody>
          <a:bodyPr/>
          <a:lstStyle/>
          <a:p>
            <a:fld id="{2612D972-1822-4F95-A8F9-7350AF39EAF6}"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Connected particles are free to share</a:t>
            </a:r>
            <a:r>
              <a:rPr lang="en-US" baseline="0" dirty="0" smtClean="0"/>
              <a:t> information, but only connected particles.</a:t>
            </a:r>
          </a:p>
          <a:p>
            <a:endParaRPr lang="en-US" baseline="0" dirty="0" smtClean="0"/>
          </a:p>
          <a:p>
            <a:r>
              <a:rPr lang="en-US" baseline="0" dirty="0" smtClean="0"/>
              <a:t>The star topology connects all particles together, ring randomly connects particles in a chain (i.e. only 2 connections per particle) and von </a:t>
            </a:r>
            <a:r>
              <a:rPr lang="en-US" baseline="0" dirty="0" err="1" smtClean="0"/>
              <a:t>neumann</a:t>
            </a:r>
            <a:r>
              <a:rPr lang="en-US" baseline="0" dirty="0" smtClean="0"/>
              <a:t> allows for 4 per particle.</a:t>
            </a:r>
          </a:p>
          <a:p>
            <a:endParaRPr lang="en-US" baseline="0" dirty="0" smtClean="0"/>
          </a:p>
          <a:p>
            <a:r>
              <a:rPr lang="en-US" baseline="0" dirty="0" smtClean="0"/>
              <a:t>All of the topologies have varying results.</a:t>
            </a:r>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the paper “Particle Swarm Optimization with Spatially Meaningful </a:t>
            </a:r>
            <a:r>
              <a:rPr lang="en-US" dirty="0" err="1" smtClean="0"/>
              <a:t>Neighbours</a:t>
            </a:r>
            <a:r>
              <a:rPr lang="en-US" dirty="0" smtClean="0"/>
              <a:t>”, Lane, </a:t>
            </a:r>
            <a:r>
              <a:rPr lang="en-US" dirty="0" err="1" smtClean="0"/>
              <a:t>Engelbracht</a:t>
            </a:r>
            <a:r>
              <a:rPr lang="en-US" dirty="0" smtClean="0"/>
              <a:t> and Gain tested out a new Neighborhood topology.</a:t>
            </a:r>
            <a:r>
              <a:rPr lang="en-US" baseline="0" dirty="0" smtClean="0"/>
              <a:t> This topology took advantage of the location of the particles and made connections only with the closest particles.</a:t>
            </a:r>
          </a:p>
          <a:p>
            <a:endParaRPr lang="en-US" baseline="0" dirty="0" smtClean="0"/>
          </a:p>
          <a:p>
            <a:r>
              <a:rPr lang="en-US" baseline="0" dirty="0" smtClean="0"/>
              <a:t>If calculated this using the Delaunay Triangulation algorithm. This is a quick way to easily connect the particles each cycle without a significant impact on the runtime of the algorithm. </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their tests this</a:t>
            </a:r>
            <a:r>
              <a:rPr lang="en-US" baseline="0" dirty="0" smtClean="0"/>
              <a:t> led to equivalent or higher success rates compared to the other topologies. Using the distance of the particles allowed the Swarm to better search the search space as particles in the same general area were able to work together and more thoroughly examine the local space. For lower dimension problem, this appears to be a great tool to maximize the success of your PSO algorithm.</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There is a caveat to this is the Delaunay Triangulation becomes increasingly difficult</a:t>
            </a:r>
            <a:r>
              <a:rPr lang="en-US" baseline="0" dirty="0" smtClean="0"/>
              <a:t> to compute in higher dimensions since the tricks used in lower dimensions no longer apply. </a:t>
            </a:r>
          </a:p>
          <a:p>
            <a:endParaRPr lang="en-US" baseline="0" dirty="0" smtClean="0"/>
          </a:p>
          <a:p>
            <a:r>
              <a:rPr lang="en-US" baseline="0" dirty="0" smtClean="0"/>
              <a:t>The algorithm is perfectly fine to use in 2, 3 and possibly 4 dimensional problems, however becomes increasingly less useful as the dimensions increase</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If we return to this graph, this PSO is optimizing to variables (x and y) and is therefore, a 2 dimensional problem. Increasing the number a variables in the problems increases the dimensionality of the problem. But as we can see, this increase of dimensionality doesn’t just effect the difficulty to calculate the Delaunay Triangulation, it also increases the difficulty of the PSO itself.</a:t>
            </a:r>
          </a:p>
          <a:p>
            <a:endParaRPr lang="en-US" baseline="0" dirty="0" smtClean="0"/>
          </a:p>
          <a:p>
            <a:r>
              <a:rPr lang="en-US" baseline="0" dirty="0" smtClean="0"/>
              <a:t>As the dimensions increase, so does the size of the search space (exponentially so). Thankfully, some research has been conducted to solve this problem for PSO that we can also take advantage of to solve our problem with Delaunay Triangulation.</a:t>
            </a:r>
          </a:p>
        </p:txBody>
      </p:sp>
      <p:sp>
        <p:nvSpPr>
          <p:cNvPr id="4" name="Slide Number Placeholder 3"/>
          <p:cNvSpPr>
            <a:spLocks noGrp="1"/>
          </p:cNvSpPr>
          <p:nvPr>
            <p:ph type="sldNum" sz="quarter" idx="10"/>
          </p:nvPr>
        </p:nvSpPr>
        <p:spPr/>
        <p:txBody>
          <a:bodyPr/>
          <a:lstStyle/>
          <a:p>
            <a:fld id="{2612D972-1822-4F95-A8F9-7350AF39EAF6}"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Fortunately</a:t>
            </a:r>
            <a:r>
              <a:rPr lang="en-US" baseline="0" dirty="0" smtClean="0"/>
              <a:t>, there already is a way limiting the dimensions of a problem and that is through the use of CPSO (or Cooperative PSO). Like Delaunay Triangulation, PSO too struggles with high dimension problems. To combat this, CPSO instead divides the high dimension problem into a number of smaller problems and optimizes them separately. It then merges the results at the end and returns that solution.</a:t>
            </a:r>
          </a:p>
          <a:p>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This brings us to the topic of my thesis.</a:t>
            </a:r>
            <a:br>
              <a:rPr lang="en-US" baseline="0" dirty="0" smtClean="0"/>
            </a:br>
            <a:r>
              <a:rPr lang="en-US" baseline="0" dirty="0" smtClean="0"/>
              <a:t/>
            </a:r>
            <a:br>
              <a:rPr lang="en-US" baseline="0" dirty="0" smtClean="0"/>
            </a:br>
            <a:r>
              <a:rPr lang="en-US" baseline="0" dirty="0" smtClean="0"/>
              <a:t>By combining the power of Cooperative Particle Swarm Optimization with the success of spatially meaningful neighbors, we are able to divide high dimension problems into a number of 2 or 3 dimension problems to better make use of the benefits that Delaunay Triangulation gives.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This will allow us to expand this finding to a larger number of problems and ultimately make the new topology more useful.</a:t>
            </a:r>
            <a:endParaRPr lang="en-US" dirty="0" smtClean="0"/>
          </a:p>
          <a:p>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 number of PSO and CPSO</a:t>
            </a:r>
            <a:r>
              <a:rPr lang="en-US" baseline="0" dirty="0" smtClean="0"/>
              <a:t> variants were tested in the application of the experiments. As a baseline, the standard PSO algorithm was run to show the difference that both the CPSO and the new topology have on execution. From there, 3 CPSO variants were tested both with the new topology and without to see the benefit of the topology on the PSO type.</a:t>
            </a:r>
            <a:endParaRPr lang="en-US" dirty="0" smtClean="0"/>
          </a:p>
          <a:p>
            <a:endParaRPr lang="en-US" dirty="0" smtClean="0"/>
          </a:p>
          <a:p>
            <a:r>
              <a:rPr lang="en-US" dirty="0" smtClean="0"/>
              <a:t>The first variant is CPSO-S.</a:t>
            </a:r>
            <a:r>
              <a:rPr lang="en-US" baseline="0" dirty="0" smtClean="0"/>
              <a:t> This was the first proposed CPSO algorithm and is as a result the most trivial. The idea here is to divide an n-dimensional problem instead into n, 1 dimensional problems. This runs off the idea that 1 dimensional problems are incredibly trivial to optimize using PSO. In this case, for the Spatially Meaningful neighbors, Delaunay Triangulation was not required to locate close particles. Since it is 1 dimension, the algorithm wouldn’t work. Therefore, particles were instead connected to the closest particle above and below itself.  </a:t>
            </a:r>
            <a:endParaRPr lang="en-US" baseline="0" dirty="0" smtClean="0"/>
          </a:p>
          <a:p>
            <a:endParaRPr lang="en-US" baseline="0" dirty="0" smtClean="0"/>
          </a:p>
          <a:p>
            <a:r>
              <a:rPr lang="en-US" baseline="0" dirty="0" smtClean="0"/>
              <a:t>This division into 1 dimension problems has an inherent issue, though. This is because it completely ignores the dimension dependencies that exists in the original problem. By splitting it up, we are removing these connections. To ensure the connections remain consistent. CPSO-</a:t>
            </a:r>
            <a:r>
              <a:rPr lang="en-US" baseline="0" dirty="0" err="1" smtClean="0"/>
              <a:t>Sk</a:t>
            </a:r>
            <a:r>
              <a:rPr lang="en-US" baseline="0" dirty="0" smtClean="0"/>
              <a:t> and CPSO-</a:t>
            </a:r>
            <a:r>
              <a:rPr lang="en-US" baseline="0" dirty="0" err="1" smtClean="0"/>
              <a:t>Rk</a:t>
            </a:r>
            <a:r>
              <a:rPr lang="en-US" baseline="0" dirty="0" smtClean="0"/>
              <a:t> were introduced. CPSO-</a:t>
            </a:r>
            <a:r>
              <a:rPr lang="en-US" baseline="0" dirty="0" err="1" smtClean="0"/>
              <a:t>Sk</a:t>
            </a:r>
            <a:r>
              <a:rPr lang="en-US" baseline="0" dirty="0" smtClean="0"/>
              <a:t>, instead divides the swarm into k evenly sized swarms. This attempts to group dependent dimensions. Additionally, CPSO-</a:t>
            </a:r>
            <a:r>
              <a:rPr lang="en-US" baseline="0" dirty="0" err="1" smtClean="0"/>
              <a:t>Rk</a:t>
            </a:r>
            <a:r>
              <a:rPr lang="en-US" baseline="0" dirty="0" smtClean="0"/>
              <a:t> expands on that by randomly dividing the swarms into k </a:t>
            </a:r>
            <a:r>
              <a:rPr lang="en-US" baseline="0" dirty="0" err="1" smtClean="0"/>
              <a:t>subswarms</a:t>
            </a:r>
            <a:r>
              <a:rPr lang="en-US" baseline="0" dirty="0" smtClean="0"/>
              <a:t>. This means the individual </a:t>
            </a:r>
            <a:r>
              <a:rPr lang="en-US" baseline="0" dirty="0" err="1" smtClean="0"/>
              <a:t>subswarms</a:t>
            </a:r>
            <a:r>
              <a:rPr lang="en-US" baseline="0" dirty="0" smtClean="0"/>
              <a:t> are different sizes and randomly solves a different portion of the problem.</a:t>
            </a:r>
            <a:endParaRPr lang="en-US" baseline="0" dirty="0" smtClean="0"/>
          </a:p>
          <a:p>
            <a:endParaRPr lang="en-US" baseline="0" dirty="0" smtClean="0"/>
          </a:p>
          <a:p>
            <a:r>
              <a:rPr lang="en-US" baseline="0" dirty="0" smtClean="0"/>
              <a:t>To stay true to the main idea of this combination, steps were included to ensure the swarm sizes never exceeded 3 dimensions. This means CPSO-</a:t>
            </a:r>
            <a:r>
              <a:rPr lang="en-US" baseline="0" dirty="0" err="1" smtClean="0"/>
              <a:t>Sk</a:t>
            </a:r>
            <a:r>
              <a:rPr lang="en-US" baseline="0" dirty="0" smtClean="0"/>
              <a:t> would never have a k &lt; dimensions/3 and CPSO-</a:t>
            </a:r>
            <a:r>
              <a:rPr lang="en-US" baseline="0" dirty="0" err="1" smtClean="0"/>
              <a:t>Rk</a:t>
            </a:r>
            <a:r>
              <a:rPr lang="en-US" baseline="0" dirty="0" smtClean="0"/>
              <a:t> would never choose a random number &gt; 3.</a:t>
            </a:r>
            <a:endParaRPr lang="en-US" baseline="0" dirty="0" smtClean="0"/>
          </a:p>
          <a:p>
            <a:endParaRPr lang="en-US" baseline="0" dirty="0" smtClean="0"/>
          </a:p>
          <a:p>
            <a:r>
              <a:rPr lang="en-US" baseline="0" dirty="0" smtClean="0"/>
              <a:t>And CPSO-</a:t>
            </a:r>
            <a:r>
              <a:rPr lang="en-US" baseline="0" dirty="0" err="1" smtClean="0"/>
              <a:t>Hk</a:t>
            </a:r>
            <a:r>
              <a:rPr lang="en-US" baseline="0" dirty="0" smtClean="0"/>
              <a:t> (also known as Hybrid CPSO) simultaneously runs a standard PSO and swaps information between that and the CPSO</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order to have a more structured</a:t>
            </a:r>
            <a:r>
              <a:rPr lang="en-US" baseline="0" dirty="0" smtClean="0"/>
              <a:t> test, steps were taken to match the testing benchmarks used in both the CPSO paper as well as the PSO with spatially meaningful neighbors. Thankfully, both paper used identical fitness functions and very similar testing measures.</a:t>
            </a:r>
          </a:p>
          <a:p>
            <a:endParaRPr lang="en-US" baseline="0" dirty="0" smtClean="0"/>
          </a:p>
          <a:p>
            <a:r>
              <a:rPr lang="en-US" baseline="0" dirty="0" smtClean="0"/>
              <a:t>In this case, the 4 testing functions are </a:t>
            </a:r>
            <a:r>
              <a:rPr lang="en-US" baseline="0" dirty="0" err="1" smtClean="0"/>
              <a:t>Rastrigin</a:t>
            </a:r>
            <a:r>
              <a:rPr lang="en-US" baseline="0" dirty="0" smtClean="0"/>
              <a:t>, </a:t>
            </a:r>
            <a:r>
              <a:rPr lang="en-US" baseline="0" dirty="0" err="1" smtClean="0"/>
              <a:t>Rosenbrock</a:t>
            </a:r>
            <a:r>
              <a:rPr lang="en-US" baseline="0" dirty="0" smtClean="0"/>
              <a:t>, </a:t>
            </a:r>
            <a:r>
              <a:rPr lang="en-US" baseline="0" dirty="0" err="1" smtClean="0"/>
              <a:t>Griewanck</a:t>
            </a:r>
            <a:r>
              <a:rPr lang="en-US" baseline="0" dirty="0" smtClean="0"/>
              <a:t>, and Ackley. All these functions support n-dimensions and are commonly used optimization functions. Additionally, consistent with the previous papers, these functions are clamped at their domain. This means Particles will not randomly generate outside of these pre-defined clamps as well as are restricted from moving outside. Additionally, a criterion has been set for each fitness function. This is a cutoff point at which a run is considered successful. The results are close enough to the optimal solution that we could deem the run is successful.</a:t>
            </a:r>
          </a:p>
          <a:p>
            <a:endParaRPr lang="en-US" baseline="0" dirty="0" smtClean="0"/>
          </a:p>
          <a:p>
            <a:r>
              <a:rPr lang="en-US" baseline="0" dirty="0" smtClean="0"/>
              <a:t>Again, all these values are consistent with both papers in an attempt to mirror the tests conducted previously.</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And</a:t>
            </a:r>
            <a:r>
              <a:rPr lang="en-US" baseline="0" dirty="0" smtClean="0"/>
              <a:t> here is the parameter setup for all versions of the PSO. These are consistent across all PSO and CPSO variants. Here the Social weight and cognitive weight are defaulted to 1.49. Additionally, the Inertial weight is set to linearly decrease over the course of the run. This is set in that the inertial weight starts at 1 and decreases by the percentage of runs completed.</a:t>
            </a:r>
          </a:p>
          <a:p>
            <a:endParaRPr lang="en-US" baseline="0" dirty="0" smtClean="0"/>
          </a:p>
          <a:p>
            <a:r>
              <a:rPr lang="en-US" baseline="0" dirty="0" smtClean="0"/>
              <a:t>As mentioned previously, the max velocity and positions are clamped to the domain so the particles cannot exit these domains.</a:t>
            </a:r>
          </a:p>
          <a:p>
            <a:endParaRPr lang="en-US" baseline="0" dirty="0" smtClean="0"/>
          </a:p>
          <a:p>
            <a:r>
              <a:rPr lang="en-US" baseline="0" dirty="0" smtClean="0"/>
              <a:t>Now we have the particle count. Since the metric being used is the number of iterations required to solve the problem, it was imperative for there to be an equivalent amount of work allotted for each variant for each iteration. Having one perform 10 times the work each iteration would obviously lead to better results and therefore would make the comparison meaningless. As a result, the idea was used to divide the allotted particles amongst all swarms in the test. Each test has it’s own particle count allotment but this ensures that each iteration will have the identical number of particle evaluations regardless of the swarms. This also required for a minimum of n particles, or the number of particles equivalent to the number of dimensions. This is because CPSO-S divides the problem into 1-dimension swarms and each swarm requires at least a single particle.</a:t>
            </a:r>
            <a:endParaRPr lang="en-US" dirty="0"/>
          </a:p>
        </p:txBody>
      </p:sp>
      <p:sp>
        <p:nvSpPr>
          <p:cNvPr id="4" name="Slide Number Placeholder 3"/>
          <p:cNvSpPr>
            <a:spLocks noGrp="1"/>
          </p:cNvSpPr>
          <p:nvPr>
            <p:ph type="sldNum" sz="quarter" idx="10"/>
          </p:nvPr>
        </p:nvSpPr>
        <p:spPr/>
        <p:txBody>
          <a:bodyPr/>
          <a:lstStyle/>
          <a:p>
            <a:fld id="{87D64940-B840-439E-882C-52FAE2719069}" type="slidenum">
              <a:rPr lang="en-US" smtClean="0"/>
              <a:pPr/>
              <a:t>20</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we’ll start at the root of the idea, PSO.  What is PSO? </a:t>
            </a:r>
          </a:p>
          <a:p>
            <a:endParaRPr lang="en-US" dirty="0" smtClean="0"/>
          </a:p>
          <a:p>
            <a:r>
              <a:rPr lang="en-US" dirty="0" smtClean="0"/>
              <a:t>PSO</a:t>
            </a:r>
            <a:r>
              <a:rPr lang="en-US" baseline="0" dirty="0" smtClean="0"/>
              <a:t> (or </a:t>
            </a:r>
            <a:r>
              <a:rPr lang="en-US" dirty="0" smtClean="0"/>
              <a:t>Particle</a:t>
            </a:r>
            <a:r>
              <a:rPr lang="en-US" baseline="0" dirty="0" smtClean="0"/>
              <a:t> Swarm Optimization) is a computational intelligence algorithm for optimizing continuous functions.</a:t>
            </a:r>
          </a:p>
          <a:p>
            <a:endParaRPr lang="en-US" baseline="0" dirty="0" smtClean="0"/>
          </a:p>
          <a:p>
            <a:r>
              <a:rPr lang="en-US" baseline="0" dirty="0" smtClean="0"/>
              <a:t>Like many computational intelligence algorithms, it models its actions based on behaviors found in nature. In this case, PSO attempts to replicate the flocking patterns of bird or maybe more apropos, the swarming tendencies of insects. When birds or insects are looking for food, they work as a team to find the best possible location. They take advantage of their numbers to examine a larger part of the land and communicate their findings to the group. </a:t>
            </a:r>
          </a:p>
          <a:p>
            <a:endParaRPr lang="en-US" baseline="0" dirty="0" smtClean="0"/>
          </a:p>
          <a:p>
            <a:r>
              <a:rPr lang="en-US" baseline="0" dirty="0" smtClean="0"/>
              <a:t>PSO utilizes this same approach the examine the search space of a potential problem and return the best value found in the group.  </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So how does PSO implement this behavior?</a:t>
            </a:r>
          </a:p>
          <a:p>
            <a:endParaRPr lang="en-US" baseline="0" dirty="0" smtClean="0"/>
          </a:p>
          <a:p>
            <a:r>
              <a:rPr lang="en-US" baseline="0" dirty="0" smtClean="0"/>
              <a:t>Looking more into the flocking patterns of birds we can see movements similar to that of a “follow the leader” mentality. The birds will approach the bird that is ‘leading the pack’ or in other words is seemingly heading toward the best result. If another bird finds a better area, that bird then becomes the leader and the flock will follow him.</a:t>
            </a:r>
          </a:p>
          <a:p>
            <a:endParaRPr lang="en-US" baseline="0" dirty="0" smtClean="0"/>
          </a:p>
          <a:p>
            <a:r>
              <a:rPr lang="en-US" baseline="0" dirty="0" smtClean="0"/>
              <a:t>Now, looking at the individual birds in 3D space. We can note the birds movement is represented with 2 main attributes. Those being the current position the bird is at, and the velocity the bird is moving. We can use those attributes almost directly in our implementation.</a:t>
            </a:r>
          </a:p>
          <a:p>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In implementing this pattern we can instead picture these birds as potential solutions on a graph. These solutions we will refer to as ‘Particles”</a:t>
            </a:r>
          </a:p>
          <a:p>
            <a:endParaRPr lang="en-US" baseline="0" dirty="0" smtClean="0"/>
          </a:p>
          <a:p>
            <a:r>
              <a:rPr lang="en-US" baseline="0" dirty="0" smtClean="0"/>
              <a:t>Similar to the birds, the particles will have a position and a velocity. The position will represent the input values we are inputting into our optimization problem. </a:t>
            </a:r>
          </a:p>
          <a:p>
            <a:r>
              <a:rPr lang="en-US" baseline="0" dirty="0" smtClean="0"/>
              <a:t>In some cases, these will be a single value but a lot of times the optimization problems are more complex and require more inputs. The number of inputs add to the dimensionality of the problem.</a:t>
            </a:r>
          </a:p>
          <a:p>
            <a:r>
              <a:rPr lang="en-US" baseline="0" dirty="0" smtClean="0"/>
              <a:t>This graph is a representation of a 2 dimensional problem that has 2 inputs (visibly represented on the x and y axis).</a:t>
            </a:r>
          </a:p>
          <a:p>
            <a:endParaRPr lang="en-US" baseline="0" dirty="0" smtClean="0"/>
          </a:p>
          <a:p>
            <a:r>
              <a:rPr lang="en-US" baseline="0" dirty="0" smtClean="0"/>
              <a:t>The positions need to be run through the function we are trying to optimize to find the particles ‘fitness’. Of the particles, the one in the group (or ‘swarm’) that has the best value is considered the ‘global best’.</a:t>
            </a:r>
          </a:p>
          <a:p>
            <a:endParaRPr lang="en-US" baseline="0" dirty="0" smtClean="0"/>
          </a:p>
          <a:p>
            <a:r>
              <a:rPr lang="en-US" baseline="0" dirty="0" smtClean="0"/>
              <a:t>This information gets passed to all the particles in the swarm and they will begin to head towards this global best (or ‘leader’)</a:t>
            </a:r>
          </a:p>
          <a:p>
            <a:endParaRPr lang="en-US" baseline="0" dirty="0" smtClean="0"/>
          </a:p>
          <a:p>
            <a:r>
              <a:rPr lang="en-US" baseline="0" dirty="0" smtClean="0"/>
              <a:t>As they are moving, their positions are constantly being tested against the fitness function. If a particle happens to find a better value along the way, it then becomes the leader.</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2612D972-1822-4F95-A8F9-7350AF39EAF6}"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let’s get straight into the algorithm implementation of this.</a:t>
            </a:r>
            <a:r>
              <a:rPr lang="en-US" baseline="0" dirty="0" smtClean="0"/>
              <a:t> As you can see, there isn’t much to the main PSO algorithm. </a:t>
            </a:r>
          </a:p>
          <a:p>
            <a:endParaRPr lang="en-US" baseline="0" dirty="0" smtClean="0"/>
          </a:p>
          <a:p>
            <a:r>
              <a:rPr lang="en-US" baseline="0" dirty="0" smtClean="0"/>
              <a:t>Going line by line, we can see we first initialize the swarm and randomize the positions of the initial particles.</a:t>
            </a:r>
          </a:p>
          <a:p>
            <a:endParaRPr lang="en-US" baseline="0" dirty="0" smtClean="0"/>
          </a:p>
          <a:p>
            <a:r>
              <a:rPr lang="en-US" baseline="0" dirty="0" smtClean="0"/>
              <a:t>We then loop through cycles where, for each particle, we run it’s current value through the fitness function to determine the fitness of it’s current position. </a:t>
            </a:r>
          </a:p>
          <a:p>
            <a:r>
              <a:rPr lang="en-US" baseline="0" dirty="0" smtClean="0"/>
              <a:t>We then compare to see if that value is better than the particle’s personal best (or best value the individual particle has found up to this point) and also see if it’s better than the overall global best (i.e. it is becoming the new leader). It is important to update these each cycle since they both will effect the future movement of the particle.</a:t>
            </a:r>
          </a:p>
          <a:p>
            <a:endParaRPr lang="en-US" baseline="0" dirty="0" smtClean="0"/>
          </a:p>
          <a:p>
            <a:r>
              <a:rPr lang="en-US" baseline="0" dirty="0" smtClean="0"/>
              <a:t>After updating these values we will then go through each particle and update their velocity and position every cycle.</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Here is the function to update the velocity of the particle.</a:t>
            </a:r>
          </a:p>
          <a:p>
            <a:endParaRPr lang="en-US" baseline="0" dirty="0" smtClean="0"/>
          </a:p>
          <a:p>
            <a:r>
              <a:rPr lang="en-US" baseline="0" dirty="0" smtClean="0"/>
              <a:t>This looks a little complicated but is much easier to understand when you break it down into it’s 3 components.</a:t>
            </a:r>
          </a:p>
          <a:p>
            <a:endParaRPr lang="en-US" baseline="0" dirty="0" smtClean="0"/>
          </a:p>
          <a:p>
            <a:r>
              <a:rPr lang="en-US" baseline="0" dirty="0" smtClean="0"/>
              <a:t>First is the inertia component. It dictates how much impact the current velocity has on the future velocity. Having a high inertia makes it more resistant to new information and will have it less quickly adjust to the movements of the global best.</a:t>
            </a:r>
          </a:p>
          <a:p>
            <a:endParaRPr lang="en-US" baseline="0" dirty="0" smtClean="0"/>
          </a:p>
          <a:p>
            <a:r>
              <a:rPr lang="en-US" baseline="0" dirty="0" smtClean="0"/>
              <a:t>Then there is the cognitive component. This dictates how much the particles personal best value effects the velocity.</a:t>
            </a:r>
          </a:p>
          <a:p>
            <a:endParaRPr lang="en-US" baseline="0" dirty="0" smtClean="0"/>
          </a:p>
          <a:p>
            <a:r>
              <a:rPr lang="en-US" baseline="0" dirty="0" smtClean="0"/>
              <a:t>The social component dictates the global best value.</a:t>
            </a:r>
          </a:p>
          <a:p>
            <a:endParaRPr lang="en-US" baseline="0" dirty="0" smtClean="0"/>
          </a:p>
          <a:p>
            <a:r>
              <a:rPr lang="en-US" baseline="0" dirty="0" smtClean="0"/>
              <a:t>Finally, it inject a bit of randomness, we also want to add some uniformly random vectors to continually change the influence with each iteration.</a:t>
            </a:r>
          </a:p>
        </p:txBody>
      </p:sp>
      <p:sp>
        <p:nvSpPr>
          <p:cNvPr id="4" name="Slide Number Placeholder 3"/>
          <p:cNvSpPr>
            <a:spLocks noGrp="1"/>
          </p:cNvSpPr>
          <p:nvPr>
            <p:ph type="sldNum" sz="quarter" idx="10"/>
          </p:nvPr>
        </p:nvSpPr>
        <p:spPr/>
        <p:txBody>
          <a:bodyPr/>
          <a:lstStyle/>
          <a:p>
            <a:fld id="{2612D972-1822-4F95-A8F9-7350AF39EAF6}"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Now updating the position is as</a:t>
            </a:r>
            <a:r>
              <a:rPr lang="en-US" baseline="0" dirty="0" smtClean="0"/>
              <a:t> simple as taking that new velocity and adding it to the current position of the particle.</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One thing you will notice about the previous</a:t>
            </a:r>
            <a:r>
              <a:rPr lang="en-US" baseline="0" dirty="0" smtClean="0"/>
              <a:t> PSO algorithm is the only ‘social interaction’ between the particles in the swarm is from the leader to the rest of the swarm. ‘Non-leader’ particles have no way of sharing information between other particles. </a:t>
            </a:r>
          </a:p>
          <a:p>
            <a:endParaRPr lang="en-US" baseline="0" dirty="0" smtClean="0"/>
          </a:p>
          <a:p>
            <a:r>
              <a:rPr lang="en-US" baseline="0" dirty="0" smtClean="0"/>
              <a:t>This can lead to a more ‘</a:t>
            </a:r>
            <a:r>
              <a:rPr lang="en-US" baseline="0" dirty="0" err="1" smtClean="0"/>
              <a:t>naiive</a:t>
            </a:r>
            <a:r>
              <a:rPr lang="en-US" baseline="0" dirty="0" smtClean="0"/>
              <a:t>’ search as it is common for swarms to converge quickly to the global best without adequately searching the entire search space. </a:t>
            </a:r>
            <a:endParaRPr lang="en-US" dirty="0"/>
          </a:p>
        </p:txBody>
      </p:sp>
      <p:sp>
        <p:nvSpPr>
          <p:cNvPr id="4" name="Slide Number Placeholder 3"/>
          <p:cNvSpPr>
            <a:spLocks noGrp="1"/>
          </p:cNvSpPr>
          <p:nvPr>
            <p:ph type="sldNum" sz="quarter" idx="10"/>
          </p:nvPr>
        </p:nvSpPr>
        <p:spPr/>
        <p:txBody>
          <a:bodyPr/>
          <a:lstStyle/>
          <a:p>
            <a:fld id="{2612D972-1822-4F95-A8F9-7350AF39EAF6}"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smtClean="0"/>
              <a:t>Click to edit Master title style</a:t>
            </a:r>
            <a:endParaRPr kumimoji="0" lang="en-US"/>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6400800" y="6355080"/>
            <a:ext cx="2286000" cy="365760"/>
          </a:xfrm>
        </p:spPr>
        <p:txBody>
          <a:bodyPr/>
          <a:lstStyle>
            <a:lvl1pPr>
              <a:defRPr sz="1400"/>
            </a:lvl1pPr>
          </a:lstStyle>
          <a:p>
            <a:fld id="{E4CAAECB-942A-4F48-82F3-2EFD8C63C6D3}" type="datetime1">
              <a:rPr lang="en-US" smtClean="0"/>
              <a:t>9/12/2016</a:t>
            </a:fld>
            <a:endParaRPr lang="en-US"/>
          </a:p>
        </p:txBody>
      </p:sp>
      <p:sp>
        <p:nvSpPr>
          <p:cNvPr id="17" name="Footer Placeholder 16"/>
          <p:cNvSpPr>
            <a:spLocks noGrp="1"/>
          </p:cNvSpPr>
          <p:nvPr>
            <p:ph type="ftr" sz="quarter" idx="11"/>
          </p:nvPr>
        </p:nvSpPr>
        <p:spPr>
          <a:xfrm>
            <a:off x="2898648" y="6355080"/>
            <a:ext cx="3474720" cy="365760"/>
          </a:xfrm>
        </p:spPr>
        <p:txBody>
          <a:bodyPr/>
          <a:lstStyle/>
          <a:p>
            <a:endParaRPr lang="en-US"/>
          </a:p>
        </p:txBody>
      </p:sp>
      <p:sp>
        <p:nvSpPr>
          <p:cNvPr id="29" name="Slide Number Placeholder 28"/>
          <p:cNvSpPr>
            <a:spLocks noGrp="1"/>
          </p:cNvSpPr>
          <p:nvPr>
            <p:ph type="sldNum" sz="quarter" idx="12"/>
          </p:nvPr>
        </p:nvSpPr>
        <p:spPr>
          <a:xfrm>
            <a:off x="1216152" y="6355080"/>
            <a:ext cx="1219200" cy="365760"/>
          </a:xfrm>
        </p:spPr>
        <p:txBody>
          <a:bodyPr/>
          <a:lstStyle/>
          <a:p>
            <a:fld id="{947D195F-C10A-4B86-BE75-CFF5CA774475}" type="slidenum">
              <a:rPr lang="en-US" smtClean="0"/>
              <a:pPr/>
              <a:t>‹#›</a:t>
            </a:fld>
            <a:endParaRPr lang="en-US"/>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EDB6474-EB72-4E34-AC11-3A2D50C722F2}" type="datetime1">
              <a:rPr lang="en-US" smtClean="0"/>
              <a:t>9/12/2016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D195F-C10A-4B86-BE75-CFF5CA774475}"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03DD635B-3CA9-4EA8-ADF0-8924D1740B32}" type="datetime1">
              <a:rPr lang="en-US" smtClean="0"/>
              <a:t>9/12/2016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D195F-C10A-4B86-BE75-CFF5CA774475}" type="slidenum">
              <a:rPr lang="en-US" smtClean="0"/>
              <a:pPr/>
              <a:t>‹#›</a:t>
            </a:fld>
            <a:endParaRPr lang="en-US"/>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43F9F65A-6E77-4835-8ECB-DEA2289F39C0}" type="datetime1">
              <a:rPr lang="en-US" smtClean="0"/>
              <a:t>9/12/2016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D195F-C10A-4B86-BE75-CFF5CA774475}" type="slidenum">
              <a:rPr lang="en-US" smtClean="0"/>
              <a:pPr/>
              <a:t>‹#›</a:t>
            </a:fld>
            <a:endParaRPr lang="en-US"/>
          </a:p>
        </p:txBody>
      </p:sp>
      <p:sp>
        <p:nvSpPr>
          <p:cNvPr id="8" name="Content Placeholder 7"/>
          <p:cNvSpPr>
            <a:spLocks noGrp="1"/>
          </p:cNvSpPr>
          <p:nvPr>
            <p:ph sz="quarter" idx="1"/>
          </p:nvPr>
        </p:nvSpPr>
        <p:spPr>
          <a:xfrm>
            <a:off x="457200" y="1219200"/>
            <a:ext cx="8229600"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2971800"/>
            <a:ext cx="6858000" cy="1066800"/>
          </a:xfrm>
        </p:spPr>
        <p:txBody>
          <a:bodyPr anchor="t" anchorCtr="0"/>
          <a:lstStyle>
            <a:lvl1pPr algn="r">
              <a:buNone/>
              <a:defRPr sz="3200" b="0" cap="none"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295400" y="4267200"/>
            <a:ext cx="6781800" cy="1143000"/>
          </a:xfrm>
        </p:spPr>
        <p:txBody>
          <a:bodyPr anchor="t" anchorCtr="0"/>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a:xfrm>
            <a:off x="6400800" y="6355080"/>
            <a:ext cx="2286000" cy="365760"/>
          </a:xfrm>
        </p:spPr>
        <p:txBody>
          <a:bodyPr/>
          <a:lstStyle/>
          <a:p>
            <a:fld id="{84A83323-9DA2-4457-ABD8-A18A8F036440}" type="datetime1">
              <a:rPr lang="en-US" smtClean="0"/>
              <a:t>9/12/2016</a:t>
            </a:fld>
            <a:endParaRPr lang="en-US"/>
          </a:p>
        </p:txBody>
      </p:sp>
      <p:sp>
        <p:nvSpPr>
          <p:cNvPr id="5" name="Footer Placeholder 4"/>
          <p:cNvSpPr>
            <a:spLocks noGrp="1"/>
          </p:cNvSpPr>
          <p:nvPr>
            <p:ph type="ftr" sz="quarter" idx="11"/>
          </p:nvPr>
        </p:nvSpPr>
        <p:spPr>
          <a:xfrm>
            <a:off x="2898648" y="6355080"/>
            <a:ext cx="3474720" cy="365760"/>
          </a:xfrm>
        </p:spPr>
        <p:txBody>
          <a:bodyPr/>
          <a:lstStyle/>
          <a:p>
            <a:endParaRPr lang="en-US"/>
          </a:p>
        </p:txBody>
      </p:sp>
      <p:sp>
        <p:nvSpPr>
          <p:cNvPr id="6" name="Slide Number Placeholder 5"/>
          <p:cNvSpPr>
            <a:spLocks noGrp="1"/>
          </p:cNvSpPr>
          <p:nvPr>
            <p:ph type="sldNum" sz="quarter" idx="12"/>
          </p:nvPr>
        </p:nvSpPr>
        <p:spPr>
          <a:xfrm>
            <a:off x="1069848" y="6355080"/>
            <a:ext cx="1520952" cy="365760"/>
          </a:xfrm>
        </p:spPr>
        <p:txBody>
          <a:bodyPr/>
          <a:lstStyle/>
          <a:p>
            <a:fld id="{947D195F-C10A-4B86-BE75-CFF5CA774475}" type="slidenum">
              <a:rPr lang="en-US" smtClean="0"/>
              <a:pPr/>
              <a:t>‹#›</a:t>
            </a:fld>
            <a:endParaRPr lang="en-US"/>
          </a:p>
        </p:txBody>
      </p:sp>
      <p:sp>
        <p:nvSpPr>
          <p:cNvPr id="7" name="Rectangle 6"/>
          <p:cNvSpPr/>
          <p:nvPr/>
        </p:nvSpPr>
        <p:spPr>
          <a:xfrm>
            <a:off x="914400" y="2819400"/>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914400" y="2819400"/>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62F9852-8E71-4BD1-B65A-DE90C3DE87B5}" type="datetime1">
              <a:rPr lang="en-US" smtClean="0"/>
              <a:t>9/12/2016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7D195F-C10A-4B86-BE75-CFF5CA774475}" type="slidenum">
              <a:rPr lang="en-US" smtClean="0"/>
              <a:pPr/>
              <a:t>‹#›</a:t>
            </a:fld>
            <a:endParaRPr lang="en-US"/>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632198" y="1216152"/>
            <a:ext cx="4041648"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8200"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AA7052C5-F26B-49A4-90B8-832CC1BC5EC3}" type="datetime1">
              <a:rPr lang="en-US" smtClean="0"/>
              <a:t>9/12/2016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7D195F-C10A-4B86-BE75-CFF5CA774475}" type="slidenum">
              <a:rPr lang="en-US" smtClean="0"/>
              <a:pPr/>
              <a:t>‹#›</a:t>
            </a:fld>
            <a:endParaRPr lang="en-US"/>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1DC547E-DCBD-45D6-9444-B00B73057459}" type="datetime1">
              <a:rPr lang="en-US" smtClean="0"/>
              <a:t>9/12/2016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7D195F-C10A-4B86-BE75-CFF5CA774475}" type="slidenum">
              <a:rPr lang="en-US" smtClean="0"/>
              <a:pPr/>
              <a:t>‹#›</a:t>
            </a:fld>
            <a:endParaRPr lang="en-US"/>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99DD43-2E9B-413F-8B1B-4D85FE5FFD0C}" type="datetime1">
              <a:rPr lang="en-US" smtClean="0"/>
              <a:t>9/12/2016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7D195F-C10A-4B86-BE75-CFF5CA774475}" type="slidenum">
              <a:rPr lang="en-US" smtClean="0"/>
              <a:pPr/>
              <a:t>‹#›</a:t>
            </a:fld>
            <a:endParaRPr lang="en-US"/>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324600" y="1219200"/>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CC9F8981-8295-4085-9ADD-03009561406F}" type="datetime1">
              <a:rPr lang="en-US" smtClean="0"/>
              <a:t>9/12/2016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7D195F-C10A-4B86-BE75-CFF5CA774475}"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46EF8E9-B6D4-4CCA-800D-4C8DD8EFD386}" type="datetime1">
              <a:rPr lang="en-US" smtClean="0"/>
              <a:t>9/12/2016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7D195F-C10A-4B86-BE75-CFF5CA774475}"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fld id="{5F500583-70B0-40E2-9DDB-4C9831A9EC69}" type="datetime1">
              <a:rPr lang="en-US" smtClean="0"/>
              <a:t>9/12/2016</a:t>
            </a:fld>
            <a:endParaRPr lang="en-US"/>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fld id="{947D195F-C10A-4B86-BE75-CFF5CA774475}" type="slidenum">
              <a:rPr lang="en-US" smtClean="0"/>
              <a:pPr/>
              <a:t>‹#›</a:t>
            </a:fld>
            <a:endParaRPr lang="en-US"/>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hf hdr="0" ftr="0" dt="0"/>
  <p:txStyles>
    <p:titleStyle>
      <a:lvl1pPr algn="l" rtl="0" eaLnBrk="1" latinLnBrk="0" hangingPunct="1">
        <a:spcBef>
          <a:spcPct val="0"/>
        </a:spcBef>
        <a:buNone/>
        <a:defRPr kumimoji="0" sz="320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CPSO with Spatially Meaningful Neighbors</a:t>
            </a:r>
            <a:endParaRPr lang="en-US" dirty="0"/>
          </a:p>
        </p:txBody>
      </p:sp>
      <p:sp>
        <p:nvSpPr>
          <p:cNvPr id="3" name="Subtitle 2"/>
          <p:cNvSpPr>
            <a:spLocks noGrp="1"/>
          </p:cNvSpPr>
          <p:nvPr>
            <p:ph type="subTitle" idx="1"/>
          </p:nvPr>
        </p:nvSpPr>
        <p:spPr/>
        <p:txBody>
          <a:bodyPr>
            <a:normAutofit fontScale="70000" lnSpcReduction="20000"/>
          </a:bodyPr>
          <a:lstStyle/>
          <a:p>
            <a:r>
              <a:rPr lang="en-US" dirty="0" smtClean="0"/>
              <a:t>Peter Wilson</a:t>
            </a:r>
          </a:p>
          <a:p>
            <a:r>
              <a:rPr lang="en-US" dirty="0" smtClean="0"/>
              <a:t>Supervisor: Professor </a:t>
            </a:r>
            <a:r>
              <a:rPr lang="en-US" dirty="0" err="1" smtClean="0"/>
              <a:t>Ombuki</a:t>
            </a:r>
            <a:r>
              <a:rPr lang="en-US" dirty="0" smtClean="0"/>
              <a:t> Berman</a:t>
            </a:r>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1</a:t>
            </a:fld>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Neighbor Cooperation</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10</a:t>
            </a:fld>
            <a:endParaRPr lang="en-US"/>
          </a:p>
        </p:txBody>
      </p:sp>
      <p:pic>
        <p:nvPicPr>
          <p:cNvPr id="32772" name="Picture 4" descr="http://www.faithpcbr.org/wp-content/uploads/2011/03/neighbor-graphic.jpg"/>
          <p:cNvPicPr>
            <a:picLocks noChangeAspect="1" noChangeArrowheads="1"/>
          </p:cNvPicPr>
          <p:nvPr/>
        </p:nvPicPr>
        <p:blipFill>
          <a:blip r:embed="rId3"/>
          <a:srcRect/>
          <a:stretch>
            <a:fillRect/>
          </a:stretch>
        </p:blipFill>
        <p:spPr bwMode="auto">
          <a:xfrm>
            <a:off x="838200" y="2133600"/>
            <a:ext cx="7399925" cy="3810000"/>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p:cNvPicPr>
            <a:picLocks noGrp="1" noChangeAspect="1" noChangeArrowheads="1"/>
          </p:cNvPicPr>
          <p:nvPr>
            <p:ph sz="quarter" idx="1"/>
          </p:nvPr>
        </p:nvPicPr>
        <p:blipFill>
          <a:blip r:embed="rId3"/>
          <a:stretch>
            <a:fillRect/>
          </a:stretch>
        </p:blipFill>
        <p:spPr bwMode="auto">
          <a:xfrm>
            <a:off x="1662112" y="2273300"/>
            <a:ext cx="5819775" cy="2828925"/>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smtClean="0"/>
              <a:t>Neighborhood Topologies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11</a:t>
            </a:fld>
            <a:endParaRPr lang="en-US"/>
          </a:p>
        </p:txBody>
      </p:sp>
      <p:sp>
        <p:nvSpPr>
          <p:cNvPr id="6" name="Rectangle 5"/>
          <p:cNvSpPr/>
          <p:nvPr/>
        </p:nvSpPr>
        <p:spPr>
          <a:xfrm>
            <a:off x="5791200" y="2057400"/>
            <a:ext cx="2133600" cy="403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PSO Using Spatially Meaningful Neighbors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12</a:t>
            </a:fld>
            <a:endParaRPr lang="en-US"/>
          </a:p>
        </p:txBody>
      </p:sp>
      <p:pic>
        <p:nvPicPr>
          <p:cNvPr id="6" name="Picture 2"/>
          <p:cNvPicPr>
            <a:picLocks noGrp="1" noChangeAspect="1" noChangeArrowheads="1"/>
          </p:cNvPicPr>
          <p:nvPr>
            <p:ph sz="quarter" idx="1"/>
          </p:nvPr>
        </p:nvPicPr>
        <p:blipFill>
          <a:blip r:embed="rId3"/>
          <a:stretch>
            <a:fillRect/>
          </a:stretch>
        </p:blipFill>
        <p:spPr bwMode="auto">
          <a:xfrm>
            <a:off x="1662112" y="2273300"/>
            <a:ext cx="5819775" cy="2828925"/>
          </a:xfrm>
          <a:prstGeom prst="rect">
            <a:avLst/>
          </a:prstGeom>
          <a:noFill/>
          <a:ln w="9525">
            <a:noFill/>
            <a:miter lim="800000"/>
            <a:headEnd/>
            <a:tailEnd/>
          </a:ln>
          <a:effectLst/>
        </p:spPr>
      </p:pic>
      <p:sp>
        <p:nvSpPr>
          <p:cNvPr id="5" name="TextBox 4"/>
          <p:cNvSpPr txBox="1"/>
          <p:nvPr/>
        </p:nvSpPr>
        <p:spPr>
          <a:xfrm>
            <a:off x="533400" y="5486400"/>
            <a:ext cx="8300477" cy="677108"/>
          </a:xfrm>
          <a:prstGeom prst="rect">
            <a:avLst/>
          </a:prstGeom>
          <a:noFill/>
        </p:spPr>
        <p:txBody>
          <a:bodyPr wrap="none" rtlCol="0">
            <a:spAutoFit/>
          </a:bodyPr>
          <a:lstStyle/>
          <a:p>
            <a:r>
              <a:rPr lang="en-US" sz="2000" b="1" dirty="0" smtClean="0"/>
              <a:t>Particle Swarm Optimization with Spatially Meaningful </a:t>
            </a:r>
            <a:r>
              <a:rPr lang="en-US" sz="2000" b="1" dirty="0" err="1" smtClean="0"/>
              <a:t>Neighbours</a:t>
            </a:r>
            <a:r>
              <a:rPr lang="en-US" sz="2000" b="1" dirty="0" smtClean="0"/>
              <a:t> </a:t>
            </a:r>
          </a:p>
          <a:p>
            <a:pPr algn="ctr"/>
            <a:r>
              <a:rPr lang="en-US" dirty="0" smtClean="0"/>
              <a:t>James Lane, </a:t>
            </a:r>
            <a:r>
              <a:rPr lang="en-US" dirty="0" err="1" smtClean="0"/>
              <a:t>Andries</a:t>
            </a:r>
            <a:r>
              <a:rPr lang="en-US" dirty="0" smtClean="0"/>
              <a:t> </a:t>
            </a:r>
            <a:r>
              <a:rPr lang="en-US" dirty="0" err="1" smtClean="0"/>
              <a:t>Engelbrecht</a:t>
            </a:r>
            <a:r>
              <a:rPr lang="en-US" dirty="0" smtClean="0"/>
              <a:t> and James Gain</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3581400" y="1524000"/>
            <a:ext cx="609600" cy="48006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Results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13</a:t>
            </a:fld>
            <a:endParaRPr lang="en-US"/>
          </a:p>
        </p:txBody>
      </p:sp>
      <p:grpSp>
        <p:nvGrpSpPr>
          <p:cNvPr id="3" name="Group 6"/>
          <p:cNvGrpSpPr/>
          <p:nvPr/>
        </p:nvGrpSpPr>
        <p:grpSpPr>
          <a:xfrm>
            <a:off x="2819400" y="1676400"/>
            <a:ext cx="3581400" cy="4585625"/>
            <a:chOff x="2590800" y="1546808"/>
            <a:chExt cx="3581400" cy="4585625"/>
          </a:xfrm>
        </p:grpSpPr>
        <p:pic>
          <p:nvPicPr>
            <p:cNvPr id="38914" name="Picture 2"/>
            <p:cNvPicPr>
              <a:picLocks noChangeAspect="1" noChangeArrowheads="1"/>
            </p:cNvPicPr>
            <p:nvPr/>
          </p:nvPicPr>
          <p:blipFill>
            <a:blip r:embed="rId3">
              <a:clrChange>
                <a:clrFrom>
                  <a:srgbClr val="FFFFFF"/>
                </a:clrFrom>
                <a:clrTo>
                  <a:srgbClr val="FFFFFF">
                    <a:alpha val="0"/>
                  </a:srgbClr>
                </a:clrTo>
              </a:clrChange>
            </a:blip>
            <a:srcRect/>
            <a:stretch>
              <a:fillRect/>
            </a:stretch>
          </p:blipFill>
          <p:spPr bwMode="auto">
            <a:xfrm>
              <a:off x="2590800" y="2385008"/>
              <a:ext cx="3581400" cy="3747425"/>
            </a:xfrm>
            <a:prstGeom prst="rect">
              <a:avLst/>
            </a:prstGeom>
            <a:noFill/>
            <a:ln w="9525">
              <a:noFill/>
              <a:miter lim="800000"/>
              <a:headEnd/>
              <a:tailEnd/>
            </a:ln>
            <a:effectLst/>
          </p:spPr>
        </p:pic>
        <p:pic>
          <p:nvPicPr>
            <p:cNvPr id="38915" name="Picture 3"/>
            <p:cNvPicPr>
              <a:picLocks noChangeAspect="1" noChangeArrowheads="1"/>
            </p:cNvPicPr>
            <p:nvPr/>
          </p:nvPicPr>
          <p:blipFill>
            <a:blip r:embed="rId4">
              <a:clrChange>
                <a:clrFrom>
                  <a:srgbClr val="FFFFFF"/>
                </a:clrFrom>
                <a:clrTo>
                  <a:srgbClr val="FFFFFF">
                    <a:alpha val="0"/>
                  </a:srgbClr>
                </a:clrTo>
              </a:clrChange>
            </a:blip>
            <a:srcRect/>
            <a:stretch>
              <a:fillRect/>
            </a:stretch>
          </p:blipFill>
          <p:spPr bwMode="auto">
            <a:xfrm>
              <a:off x="2667000" y="1546808"/>
              <a:ext cx="3486150" cy="891592"/>
            </a:xfrm>
            <a:prstGeom prst="rect">
              <a:avLst/>
            </a:prstGeom>
            <a:noFill/>
            <a:ln w="9525">
              <a:noFill/>
              <a:miter lim="800000"/>
              <a:headEnd/>
              <a:tailEnd/>
            </a:ln>
            <a:effectLst/>
          </p:spPr>
        </p:pic>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14</a:t>
            </a:fld>
            <a:endParaRPr lang="en-US"/>
          </a:p>
        </p:txBody>
      </p:sp>
      <p:sp>
        <p:nvSpPr>
          <p:cNvPr id="3" name="Content Placeholder 2"/>
          <p:cNvSpPr>
            <a:spLocks noGrp="1"/>
          </p:cNvSpPr>
          <p:nvPr>
            <p:ph sz="quarter" idx="1"/>
          </p:nvPr>
        </p:nvSpPr>
        <p:spPr/>
        <p:txBody>
          <a:bodyPr/>
          <a:lstStyle/>
          <a:p>
            <a:r>
              <a:rPr lang="en-US" dirty="0" smtClean="0"/>
              <a:t>Delaunay Triangulation in 2D</a:t>
            </a:r>
          </a:p>
          <a:p>
            <a:pPr lvl="1"/>
            <a:r>
              <a:rPr lang="en-US" dirty="0" smtClean="0"/>
              <a:t>O(</a:t>
            </a:r>
            <a:r>
              <a:rPr lang="en-US" dirty="0" err="1" smtClean="0"/>
              <a:t>nlogn</a:t>
            </a:r>
            <a:r>
              <a:rPr lang="en-US" dirty="0" smtClean="0"/>
              <a:t>)</a:t>
            </a:r>
          </a:p>
          <a:p>
            <a:pPr lvl="1"/>
            <a:endParaRPr lang="en-US" dirty="0" smtClean="0"/>
          </a:p>
          <a:p>
            <a:r>
              <a:rPr lang="en-US" dirty="0" smtClean="0"/>
              <a:t>Delaunay Triangulation in 4D+</a:t>
            </a:r>
          </a:p>
          <a:p>
            <a:pPr lvl="1"/>
            <a:r>
              <a:rPr lang="en-US" dirty="0" smtClean="0"/>
              <a:t>O(n</a:t>
            </a:r>
            <a:r>
              <a:rPr lang="en-US" baseline="30000" dirty="0" smtClean="0"/>
              <a:t>[d/2]+1</a:t>
            </a:r>
            <a:r>
              <a:rPr lang="en-US" dirty="0" smtClean="0"/>
              <a:t>)</a:t>
            </a:r>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PSO</a:t>
            </a:r>
            <a:endParaRPr lang="en-US" dirty="0"/>
          </a:p>
        </p:txBody>
      </p:sp>
      <p:sp>
        <p:nvSpPr>
          <p:cNvPr id="22" name="Slide Number Placeholder 21"/>
          <p:cNvSpPr>
            <a:spLocks noGrp="1"/>
          </p:cNvSpPr>
          <p:nvPr>
            <p:ph type="sldNum" sz="quarter" idx="12"/>
          </p:nvPr>
        </p:nvSpPr>
        <p:spPr/>
        <p:txBody>
          <a:bodyPr/>
          <a:lstStyle/>
          <a:p>
            <a:fld id="{A30A62D2-966C-4F49-AAA3-6DC16171B9A9}" type="slidenum">
              <a:rPr lang="en-US" smtClean="0"/>
              <a:pPr/>
              <a:t>15</a:t>
            </a:fld>
            <a:endParaRPr lang="en-US"/>
          </a:p>
        </p:txBody>
      </p:sp>
      <p:cxnSp>
        <p:nvCxnSpPr>
          <p:cNvPr id="4" name="Straight Arrow Connector 3"/>
          <p:cNvCxnSpPr/>
          <p:nvPr/>
        </p:nvCxnSpPr>
        <p:spPr>
          <a:xfrm flipV="1">
            <a:off x="1219200" y="1687382"/>
            <a:ext cx="0" cy="37279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a:off x="1219200" y="5415372"/>
            <a:ext cx="70104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2286000" y="36987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52800" y="373174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622963" y="45369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5181600" y="39273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804732" y="3273855"/>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374165" y="2259913"/>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457700" y="3089189"/>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4072812" y="2719857"/>
            <a:ext cx="922176" cy="369332"/>
          </a:xfrm>
          <a:prstGeom prst="rect">
            <a:avLst/>
          </a:prstGeom>
          <a:noFill/>
        </p:spPr>
        <p:txBody>
          <a:bodyPr wrap="none" rtlCol="0">
            <a:spAutoFit/>
          </a:bodyPr>
          <a:lstStyle/>
          <a:p>
            <a:r>
              <a:rPr lang="en-US" dirty="0" smtClean="0"/>
              <a:t>Particle</a:t>
            </a:r>
            <a:endParaRPr lang="en-US" dirty="0"/>
          </a:p>
        </p:txBody>
      </p:sp>
      <p:sp>
        <p:nvSpPr>
          <p:cNvPr id="14" name="TextBox 13"/>
          <p:cNvSpPr txBox="1"/>
          <p:nvPr/>
        </p:nvSpPr>
        <p:spPr>
          <a:xfrm>
            <a:off x="5791200" y="1869989"/>
            <a:ext cx="1300356" cy="369332"/>
          </a:xfrm>
          <a:prstGeom prst="rect">
            <a:avLst/>
          </a:prstGeom>
          <a:noFill/>
        </p:spPr>
        <p:txBody>
          <a:bodyPr wrap="none" rtlCol="0">
            <a:spAutoFit/>
          </a:bodyPr>
          <a:lstStyle/>
          <a:p>
            <a:r>
              <a:rPr lang="en-US" dirty="0" smtClean="0"/>
              <a:t>Global Best</a:t>
            </a:r>
            <a:endParaRPr lang="en-US" dirty="0"/>
          </a:p>
        </p:txBody>
      </p:sp>
      <p:sp>
        <p:nvSpPr>
          <p:cNvPr id="15" name="TextBox 14"/>
          <p:cNvSpPr txBox="1"/>
          <p:nvPr/>
        </p:nvSpPr>
        <p:spPr>
          <a:xfrm>
            <a:off x="4267200" y="5498068"/>
            <a:ext cx="1219200" cy="369332"/>
          </a:xfrm>
          <a:prstGeom prst="rect">
            <a:avLst/>
          </a:prstGeom>
          <a:noFill/>
        </p:spPr>
        <p:txBody>
          <a:bodyPr wrap="square" rtlCol="0">
            <a:spAutoFit/>
          </a:bodyPr>
          <a:lstStyle/>
          <a:p>
            <a:r>
              <a:rPr lang="en-US" dirty="0" smtClean="0"/>
              <a:t>Solutions</a:t>
            </a:r>
            <a:endParaRPr lang="en-US" dirty="0"/>
          </a:p>
        </p:txBody>
      </p:sp>
    </p:spTree>
    <p:extLst>
      <p:ext uri="{BB962C8B-B14F-4D97-AF65-F5344CB8AC3E}">
        <p14:creationId xmlns="" xmlns:p14="http://schemas.microsoft.com/office/powerpoint/2010/main" val="565699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16</a:t>
            </a:fld>
            <a:endParaRPr lang="en-US"/>
          </a:p>
        </p:txBody>
      </p:sp>
      <p:sp>
        <p:nvSpPr>
          <p:cNvPr id="6" name="Title 1"/>
          <p:cNvSpPr txBox="1">
            <a:spLocks/>
          </p:cNvSpPr>
          <p:nvPr/>
        </p:nvSpPr>
        <p:spPr>
          <a:xfrm>
            <a:off x="1371600" y="1981200"/>
            <a:ext cx="6324600" cy="2514600"/>
          </a:xfrm>
          <a:prstGeom prst="rect">
            <a:avLst/>
          </a:prstGeom>
        </p:spPr>
        <p:txBody>
          <a:bodyPr vert="horz" lIns="91440" rIns="45720" rtlCol="0" anchor="ctr">
            <a:noAutofit/>
            <a:scene3d>
              <a:camera prst="orthographicFront"/>
              <a:lightRig rig="threePt" dir="t">
                <a:rot lat="0" lon="0" rev="4800000"/>
              </a:lightRig>
            </a:scene3d>
            <a:sp3d prstMaterial="matte">
              <a:bevelT w="50800" h="10160"/>
            </a:sp3d>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16600" b="1" i="0" u="none" strike="noStrike" kern="1200" cap="none" spc="0" normalizeH="0" baseline="0" noProof="0" dirty="0" smtClean="0">
                <a:ln>
                  <a:noFill/>
                </a:ln>
                <a:solidFill>
                  <a:srgbClr val="FF0000"/>
                </a:solidFill>
                <a:effectLst/>
                <a:uLnTx/>
                <a:uFillTx/>
                <a:latin typeface="+mj-lt"/>
                <a:ea typeface="+mj-ea"/>
                <a:cs typeface="+mj-cs"/>
              </a:rPr>
              <a:t>CPSO</a:t>
            </a:r>
            <a:endParaRPr kumimoji="0" lang="en-US" sz="16600" b="1" i="0" u="none" strike="noStrike" kern="1200" cap="none" spc="0" normalizeH="0" baseline="0" noProof="0" dirty="0">
              <a:ln>
                <a:noFill/>
              </a:ln>
              <a:solidFill>
                <a:srgbClr val="FF0000"/>
              </a:solidFill>
              <a:effectLst/>
              <a:uLnTx/>
              <a:uFillTx/>
              <a:latin typeface="+mj-lt"/>
              <a:ea typeface="+mj-ea"/>
              <a:cs typeface="+mj-cs"/>
            </a:endParaRPr>
          </a:p>
        </p:txBody>
      </p:sp>
      <p:sp>
        <p:nvSpPr>
          <p:cNvPr id="5" name="TextBox 4"/>
          <p:cNvSpPr txBox="1"/>
          <p:nvPr/>
        </p:nvSpPr>
        <p:spPr>
          <a:xfrm>
            <a:off x="304800" y="4572000"/>
            <a:ext cx="8472640" cy="738664"/>
          </a:xfrm>
          <a:prstGeom prst="rect">
            <a:avLst/>
          </a:prstGeom>
          <a:noFill/>
        </p:spPr>
        <p:txBody>
          <a:bodyPr wrap="none" rtlCol="0">
            <a:spAutoFit/>
          </a:bodyPr>
          <a:lstStyle/>
          <a:p>
            <a:r>
              <a:rPr lang="en-US" sz="2400" b="1" dirty="0" smtClean="0"/>
              <a:t>A Cooperative Approach to Particle Swarm Optimization</a:t>
            </a:r>
            <a:endParaRPr lang="en-US" sz="1600" b="1" dirty="0" smtClean="0"/>
          </a:p>
          <a:p>
            <a:pPr algn="ctr"/>
            <a:r>
              <a:rPr lang="en-US" b="1" dirty="0" smtClean="0"/>
              <a:t>Bergh and </a:t>
            </a:r>
            <a:r>
              <a:rPr lang="en-US" b="1" dirty="0" err="1" smtClean="0"/>
              <a:t>Engelbrecht</a:t>
            </a:r>
            <a:endParaRPr lang="en-US" b="1"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CPSO using spatially meaningful Neighbors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17</a:t>
            </a:fld>
            <a:endParaRPr lang="en-US"/>
          </a:p>
        </p:txBody>
      </p:sp>
      <p:pic>
        <p:nvPicPr>
          <p:cNvPr id="28674" name="Picture 2" descr="http://insights.dice.com/wp-content/uploads/2012/05/shutterstock_76890058-618x430.jpg"/>
          <p:cNvPicPr>
            <a:picLocks noChangeAspect="1" noChangeArrowheads="1"/>
          </p:cNvPicPr>
          <p:nvPr/>
        </p:nvPicPr>
        <p:blipFill>
          <a:blip r:embed="rId3"/>
          <a:srcRect/>
          <a:stretch>
            <a:fillRect/>
          </a:stretch>
        </p:blipFill>
        <p:spPr bwMode="auto">
          <a:xfrm>
            <a:off x="1447800" y="1828800"/>
            <a:ext cx="5886450" cy="4095750"/>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CPSO Variants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18</a:t>
            </a:fld>
            <a:endParaRPr lang="en-US"/>
          </a:p>
        </p:txBody>
      </p:sp>
      <p:graphicFrame>
        <p:nvGraphicFramePr>
          <p:cNvPr id="6" name="Content Placeholder 5"/>
          <p:cNvGraphicFramePr>
            <a:graphicFrameLocks noGrp="1"/>
          </p:cNvGraphicFramePr>
          <p:nvPr>
            <p:ph sz="quarter" idx="1"/>
          </p:nvPr>
        </p:nvGraphicFramePr>
        <p:xfrm>
          <a:off x="457200" y="1219200"/>
          <a:ext cx="8229600" cy="4686300"/>
        </p:xfrm>
        <a:graphic>
          <a:graphicData uri="http://schemas.openxmlformats.org/drawingml/2006/table">
            <a:tbl>
              <a:tblPr firstRow="1" bandRow="1">
                <a:tableStyleId>{5C22544A-7EE6-4342-B048-85BDC9FD1C3A}</a:tableStyleId>
              </a:tblPr>
              <a:tblGrid>
                <a:gridCol w="4114800"/>
                <a:gridCol w="4114800"/>
              </a:tblGrid>
              <a:tr h="370840">
                <a:tc>
                  <a:txBody>
                    <a:bodyPr/>
                    <a:lstStyle/>
                    <a:p>
                      <a:r>
                        <a:rPr lang="en-US" b="1" dirty="0"/>
                        <a:t>Algorithm</a:t>
                      </a:r>
                    </a:p>
                  </a:txBody>
                  <a:tcPr marL="123825" marR="123825" marT="57150" marB="57150" anchor="ctr"/>
                </a:tc>
                <a:tc>
                  <a:txBody>
                    <a:bodyPr/>
                    <a:lstStyle/>
                    <a:p>
                      <a:r>
                        <a:rPr lang="en-US" b="1"/>
                        <a:t>Description</a:t>
                      </a:r>
                    </a:p>
                  </a:txBody>
                  <a:tcPr marL="123825" marR="123825" marT="57150" marB="57150" anchor="ctr"/>
                </a:tc>
              </a:tr>
              <a:tr h="370840">
                <a:tc>
                  <a:txBody>
                    <a:bodyPr/>
                    <a:lstStyle/>
                    <a:p>
                      <a:r>
                        <a:rPr lang="en-US" sz="1200" b="1" dirty="0"/>
                        <a:t>PSO</a:t>
                      </a:r>
                      <a:endParaRPr lang="en-US" sz="1200" dirty="0"/>
                    </a:p>
                  </a:txBody>
                  <a:tcPr marL="123825" marR="123825" marT="57150" marB="57150" anchor="ctr"/>
                </a:tc>
                <a:tc>
                  <a:txBody>
                    <a:bodyPr/>
                    <a:lstStyle/>
                    <a:p>
                      <a:r>
                        <a:rPr lang="en-US" sz="1200"/>
                        <a:t>For comparison’s sake, all CPSO variants will be compared to the standard PSO algorithm to ensure either of the changes lead to a meaningful beneﬁt. All the values will be identical to their CPSO counterparts.</a:t>
                      </a:r>
                    </a:p>
                  </a:txBody>
                  <a:tcPr marL="123825" marR="123825" marT="57150" marB="57150" anchor="ctr"/>
                </a:tc>
              </a:tr>
              <a:tr h="370840">
                <a:tc>
                  <a:txBody>
                    <a:bodyPr/>
                    <a:lstStyle/>
                    <a:p>
                      <a:r>
                        <a:rPr lang="en-US" sz="1200" b="1" dirty="0"/>
                        <a:t>CPSO-S</a:t>
                      </a:r>
                      <a:endParaRPr lang="en-US" sz="1200" dirty="0"/>
                    </a:p>
                  </a:txBody>
                  <a:tcPr marL="123825" marR="123825" marT="57150" marB="57150" anchor="ctr"/>
                </a:tc>
                <a:tc>
                  <a:txBody>
                    <a:bodyPr/>
                    <a:lstStyle/>
                    <a:p>
                      <a:r>
                        <a:rPr lang="en-US" sz="1200" dirty="0"/>
                        <a:t>This variant restricts each swarm to just one dimension. It solves all dimensions dependently of each other. In problems of a single dimension, the distances are easily calculated directly instead of using the Delaunay Triangulation algorithm. This is due to Delaunay Triangulation not working for problems under 2 dimensions.</a:t>
                      </a:r>
                    </a:p>
                  </a:txBody>
                  <a:tcPr marL="123825" marR="123825" marT="57150" marB="57150" anchor="ctr"/>
                </a:tc>
              </a:tr>
              <a:tr h="370840">
                <a:tc>
                  <a:txBody>
                    <a:bodyPr/>
                    <a:lstStyle/>
                    <a:p>
                      <a:r>
                        <a:rPr lang="en-US" sz="1200" b="1"/>
                        <a:t>CPSO-Sk</a:t>
                      </a:r>
                      <a:endParaRPr lang="en-US" sz="1200"/>
                    </a:p>
                  </a:txBody>
                  <a:tcPr marL="123825" marR="123825" marT="57150" marB="57150" anchor="ctr"/>
                </a:tc>
                <a:tc>
                  <a:txBody>
                    <a:bodyPr/>
                    <a:lstStyle/>
                    <a:p>
                      <a:r>
                        <a:rPr lang="en-US" sz="1200" dirty="0"/>
                        <a:t>Due to Delaunay Triangulation being limited to just 2 and 3 dimensions, a k needed to be selected in which the swarm is divided into 2 or 3 dimension chunks. For the purposes of this test, swarms were divided as such that each swarm solves 2 dimensions. (k = dimensions/2)</a:t>
                      </a:r>
                    </a:p>
                  </a:txBody>
                  <a:tcPr marL="123825" marR="123825" marT="57150" marB="57150" anchor="ctr"/>
                </a:tc>
              </a:tr>
              <a:tr h="370840">
                <a:tc>
                  <a:txBody>
                    <a:bodyPr/>
                    <a:lstStyle/>
                    <a:p>
                      <a:r>
                        <a:rPr lang="en-US" sz="1200" b="1"/>
                        <a:t>CPSO-Rk</a:t>
                      </a:r>
                      <a:endParaRPr lang="en-US" sz="1200"/>
                    </a:p>
                  </a:txBody>
                  <a:tcPr marL="123825" marR="123825" marT="57150" marB="57150" anchor="ctr"/>
                </a:tc>
                <a:tc>
                  <a:txBody>
                    <a:bodyPr/>
                    <a:lstStyle/>
                    <a:p>
                      <a:r>
                        <a:rPr lang="en-US" sz="1200" dirty="0"/>
                        <a:t>The Algorithm was altered to ensure all the random swarms are selected to only be between 1 and 3 dimensions to ensure the spatially </a:t>
                      </a:r>
                      <a:r>
                        <a:rPr lang="en-US" sz="1200" dirty="0" err="1"/>
                        <a:t>signiﬁcant</a:t>
                      </a:r>
                      <a:r>
                        <a:rPr lang="en-US" sz="1200" dirty="0"/>
                        <a:t> neighbors algorithm works. The number of swarms is set to half that of the overall dimensions to allow for an even distribution of 1 dimension and 3 dimensional swarms.</a:t>
                      </a:r>
                    </a:p>
                  </a:txBody>
                  <a:tcPr marL="123825" marR="123825" marT="57150" marB="57150" anchor="ctr"/>
                </a:tc>
              </a:tr>
            </a:tbl>
          </a:graphicData>
        </a:graphic>
      </p:graphicFrame>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Tests</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19</a:t>
            </a:fld>
            <a:endParaRPr lang="en-US"/>
          </a:p>
        </p:txBody>
      </p:sp>
      <p:pic>
        <p:nvPicPr>
          <p:cNvPr id="6" name="Picture 5" descr="Function_Criteria.PNG"/>
          <p:cNvPicPr>
            <a:picLocks noChangeAspect="1"/>
          </p:cNvPicPr>
          <p:nvPr/>
        </p:nvPicPr>
        <p:blipFill>
          <a:blip r:embed="rId3"/>
          <a:stretch>
            <a:fillRect/>
          </a:stretch>
        </p:blipFill>
        <p:spPr>
          <a:xfrm>
            <a:off x="4876800" y="2667000"/>
            <a:ext cx="3305637" cy="1543265"/>
          </a:xfrm>
          <a:prstGeom prst="rect">
            <a:avLst/>
          </a:prstGeom>
        </p:spPr>
      </p:pic>
      <p:pic>
        <p:nvPicPr>
          <p:cNvPr id="7" name="Picture 6" descr="Ackley.PNG"/>
          <p:cNvPicPr>
            <a:picLocks noChangeAspect="1"/>
          </p:cNvPicPr>
          <p:nvPr/>
        </p:nvPicPr>
        <p:blipFill>
          <a:blip r:embed="rId4"/>
          <a:stretch>
            <a:fillRect/>
          </a:stretch>
        </p:blipFill>
        <p:spPr>
          <a:xfrm>
            <a:off x="1447800" y="5029200"/>
            <a:ext cx="3334216" cy="714475"/>
          </a:xfrm>
          <a:prstGeom prst="rect">
            <a:avLst/>
          </a:prstGeom>
        </p:spPr>
      </p:pic>
      <p:pic>
        <p:nvPicPr>
          <p:cNvPr id="8" name="Picture 7" descr="Griewanck.PNG"/>
          <p:cNvPicPr>
            <a:picLocks noChangeAspect="1"/>
          </p:cNvPicPr>
          <p:nvPr/>
        </p:nvPicPr>
        <p:blipFill>
          <a:blip r:embed="rId5"/>
          <a:stretch>
            <a:fillRect/>
          </a:stretch>
        </p:blipFill>
        <p:spPr>
          <a:xfrm>
            <a:off x="1371600" y="4038600"/>
            <a:ext cx="2362530" cy="638264"/>
          </a:xfrm>
          <a:prstGeom prst="rect">
            <a:avLst/>
          </a:prstGeom>
        </p:spPr>
      </p:pic>
      <p:pic>
        <p:nvPicPr>
          <p:cNvPr id="9" name="Picture 8" descr="Rastrigin.PNG"/>
          <p:cNvPicPr>
            <a:picLocks noChangeAspect="1"/>
          </p:cNvPicPr>
          <p:nvPr/>
        </p:nvPicPr>
        <p:blipFill>
          <a:blip r:embed="rId6"/>
          <a:stretch>
            <a:fillRect/>
          </a:stretch>
        </p:blipFill>
        <p:spPr>
          <a:xfrm>
            <a:off x="1371600" y="1828800"/>
            <a:ext cx="2267267" cy="676369"/>
          </a:xfrm>
          <a:prstGeom prst="rect">
            <a:avLst/>
          </a:prstGeom>
        </p:spPr>
      </p:pic>
      <p:pic>
        <p:nvPicPr>
          <p:cNvPr id="10" name="Picture 9" descr="Rosenbrock.PNG"/>
          <p:cNvPicPr>
            <a:picLocks noChangeAspect="1"/>
          </p:cNvPicPr>
          <p:nvPr/>
        </p:nvPicPr>
        <p:blipFill>
          <a:blip r:embed="rId7"/>
          <a:stretch>
            <a:fillRect/>
          </a:stretch>
        </p:blipFill>
        <p:spPr>
          <a:xfrm>
            <a:off x="1447800" y="2971800"/>
            <a:ext cx="2276793" cy="647790"/>
          </a:xfrm>
          <a:prstGeom prst="rect">
            <a:avLst/>
          </a:prstGeom>
        </p:spPr>
      </p:pic>
      <p:sp>
        <p:nvSpPr>
          <p:cNvPr id="11" name="TextBox 10"/>
          <p:cNvSpPr txBox="1"/>
          <p:nvPr/>
        </p:nvSpPr>
        <p:spPr>
          <a:xfrm>
            <a:off x="1066800" y="1600200"/>
            <a:ext cx="1045479" cy="369332"/>
          </a:xfrm>
          <a:prstGeom prst="rect">
            <a:avLst/>
          </a:prstGeom>
          <a:noFill/>
        </p:spPr>
        <p:txBody>
          <a:bodyPr wrap="none" rtlCol="0">
            <a:spAutoFit/>
          </a:bodyPr>
          <a:lstStyle/>
          <a:p>
            <a:r>
              <a:rPr lang="en-US" dirty="0" err="1" smtClean="0"/>
              <a:t>Rastrigin</a:t>
            </a:r>
            <a:r>
              <a:rPr lang="en-US" dirty="0" smtClean="0"/>
              <a:t>:</a:t>
            </a:r>
            <a:endParaRPr lang="en-US" dirty="0"/>
          </a:p>
        </p:txBody>
      </p:sp>
      <p:sp>
        <p:nvSpPr>
          <p:cNvPr id="12" name="TextBox 11"/>
          <p:cNvSpPr txBox="1"/>
          <p:nvPr/>
        </p:nvSpPr>
        <p:spPr>
          <a:xfrm>
            <a:off x="1143000" y="2667000"/>
            <a:ext cx="1355499" cy="369332"/>
          </a:xfrm>
          <a:prstGeom prst="rect">
            <a:avLst/>
          </a:prstGeom>
          <a:noFill/>
        </p:spPr>
        <p:txBody>
          <a:bodyPr wrap="none" rtlCol="0">
            <a:spAutoFit/>
          </a:bodyPr>
          <a:lstStyle/>
          <a:p>
            <a:r>
              <a:rPr lang="en-US" dirty="0" err="1" smtClean="0"/>
              <a:t>Rosenbrock</a:t>
            </a:r>
            <a:r>
              <a:rPr lang="en-US" dirty="0" smtClean="0"/>
              <a:t>:</a:t>
            </a:r>
            <a:endParaRPr lang="en-US" dirty="0"/>
          </a:p>
        </p:txBody>
      </p:sp>
      <p:sp>
        <p:nvSpPr>
          <p:cNvPr id="13" name="TextBox 12"/>
          <p:cNvSpPr txBox="1"/>
          <p:nvPr/>
        </p:nvSpPr>
        <p:spPr>
          <a:xfrm>
            <a:off x="1219200" y="3810000"/>
            <a:ext cx="1248803" cy="369332"/>
          </a:xfrm>
          <a:prstGeom prst="rect">
            <a:avLst/>
          </a:prstGeom>
          <a:noFill/>
        </p:spPr>
        <p:txBody>
          <a:bodyPr wrap="none" rtlCol="0">
            <a:spAutoFit/>
          </a:bodyPr>
          <a:lstStyle/>
          <a:p>
            <a:r>
              <a:rPr lang="en-US" dirty="0" err="1" smtClean="0"/>
              <a:t>Griewanck</a:t>
            </a:r>
            <a:r>
              <a:rPr lang="en-US" dirty="0" smtClean="0"/>
              <a:t>:</a:t>
            </a:r>
          </a:p>
        </p:txBody>
      </p:sp>
      <p:sp>
        <p:nvSpPr>
          <p:cNvPr id="14" name="TextBox 13"/>
          <p:cNvSpPr txBox="1"/>
          <p:nvPr/>
        </p:nvSpPr>
        <p:spPr>
          <a:xfrm>
            <a:off x="1295400" y="4876800"/>
            <a:ext cx="860877" cy="369332"/>
          </a:xfrm>
          <a:prstGeom prst="rect">
            <a:avLst/>
          </a:prstGeom>
          <a:noFill/>
        </p:spPr>
        <p:txBody>
          <a:bodyPr wrap="none" rtlCol="0">
            <a:spAutoFit/>
          </a:bodyPr>
          <a:lstStyle/>
          <a:p>
            <a:r>
              <a:rPr lang="en-US" dirty="0" smtClean="0"/>
              <a:t>Ackley:</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Topics</a:t>
            </a:r>
            <a:endParaRPr lang="en-US" dirty="0"/>
          </a:p>
        </p:txBody>
      </p:sp>
      <p:sp>
        <p:nvSpPr>
          <p:cNvPr id="3" name="Content Placeholder 2"/>
          <p:cNvSpPr>
            <a:spLocks noGrp="1"/>
          </p:cNvSpPr>
          <p:nvPr>
            <p:ph sz="quarter" idx="1"/>
          </p:nvPr>
        </p:nvSpPr>
        <p:spPr/>
        <p:txBody>
          <a:bodyPr/>
          <a:lstStyle/>
          <a:p>
            <a:r>
              <a:rPr lang="en-US" dirty="0" smtClean="0"/>
              <a:t>Breakdown on what that means</a:t>
            </a:r>
          </a:p>
          <a:p>
            <a:pPr lvl="1"/>
            <a:r>
              <a:rPr lang="en-US" dirty="0" smtClean="0"/>
              <a:t>PSO</a:t>
            </a:r>
          </a:p>
          <a:p>
            <a:pPr lvl="1"/>
            <a:r>
              <a:rPr lang="en-US" dirty="0" smtClean="0"/>
              <a:t>Spatially Meaningful Neighbors</a:t>
            </a:r>
          </a:p>
          <a:p>
            <a:pPr lvl="1"/>
            <a:r>
              <a:rPr lang="en-US" dirty="0" smtClean="0"/>
              <a:t>CPSO</a:t>
            </a:r>
          </a:p>
          <a:p>
            <a:r>
              <a:rPr lang="en-US" dirty="0" smtClean="0"/>
              <a:t>Experiments</a:t>
            </a:r>
          </a:p>
          <a:p>
            <a:pPr lvl="1"/>
            <a:r>
              <a:rPr lang="en-US" dirty="0" smtClean="0"/>
              <a:t>Experiment Setup</a:t>
            </a:r>
          </a:p>
          <a:p>
            <a:pPr lvl="1"/>
            <a:r>
              <a:rPr lang="en-US" dirty="0" smtClean="0"/>
              <a:t>Results</a:t>
            </a:r>
          </a:p>
          <a:p>
            <a:pPr lvl="1"/>
            <a:r>
              <a:rPr lang="en-US" dirty="0" smtClean="0"/>
              <a:t>Breakdown</a:t>
            </a:r>
          </a:p>
          <a:p>
            <a:r>
              <a:rPr lang="en-US" dirty="0" smtClean="0"/>
              <a:t>Conclusion</a:t>
            </a:r>
          </a:p>
          <a:p>
            <a:pPr lvl="1"/>
            <a:r>
              <a:rPr lang="en-US" dirty="0" smtClean="0"/>
              <a:t>Future Research</a:t>
            </a:r>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Setup</a:t>
            </a:r>
            <a:endParaRPr lang="en-US" dirty="0"/>
          </a:p>
        </p:txBody>
      </p:sp>
      <p:graphicFrame>
        <p:nvGraphicFramePr>
          <p:cNvPr id="4" name="Content Placeholder 3"/>
          <p:cNvGraphicFramePr>
            <a:graphicFrameLocks noGrp="1"/>
          </p:cNvGraphicFramePr>
          <p:nvPr>
            <p:ph sz="quarter" idx="1"/>
          </p:nvPr>
        </p:nvGraphicFramePr>
        <p:xfrm>
          <a:off x="457200" y="1219200"/>
          <a:ext cx="8229600" cy="4914900"/>
        </p:xfrm>
        <a:graphic>
          <a:graphicData uri="http://schemas.openxmlformats.org/drawingml/2006/table">
            <a:tbl>
              <a:tblPr firstRow="1" bandRow="1">
                <a:tableStyleId>{5C22544A-7EE6-4342-B048-85BDC9FD1C3A}</a:tableStyleId>
              </a:tblPr>
              <a:tblGrid>
                <a:gridCol w="4114800"/>
                <a:gridCol w="4114800"/>
              </a:tblGrid>
              <a:tr h="370840">
                <a:tc>
                  <a:txBody>
                    <a:bodyPr/>
                    <a:lstStyle/>
                    <a:p>
                      <a:r>
                        <a:rPr lang="en-US" b="1" dirty="0"/>
                        <a:t>Property</a:t>
                      </a:r>
                    </a:p>
                  </a:txBody>
                  <a:tcPr marL="123825" marR="123825" marT="57150" marB="57150" anchor="ctr"/>
                </a:tc>
                <a:tc>
                  <a:txBody>
                    <a:bodyPr/>
                    <a:lstStyle/>
                    <a:p>
                      <a:r>
                        <a:rPr lang="en-US" b="1"/>
                        <a:t>Value</a:t>
                      </a:r>
                    </a:p>
                  </a:txBody>
                  <a:tcPr marL="123825" marR="123825" marT="57150" marB="57150" anchor="ctr"/>
                </a:tc>
              </a:tr>
              <a:tr h="370840">
                <a:tc>
                  <a:txBody>
                    <a:bodyPr/>
                    <a:lstStyle/>
                    <a:p>
                      <a:r>
                        <a:rPr lang="en-US"/>
                        <a:t>Social Weight (</a:t>
                      </a:r>
                      <a:r>
                        <a:rPr lang="el-GR"/>
                        <a:t>λ)</a:t>
                      </a:r>
                    </a:p>
                  </a:txBody>
                  <a:tcPr marL="123825" marR="123825" marT="57150" marB="57150" anchor="ctr"/>
                </a:tc>
                <a:tc>
                  <a:txBody>
                    <a:bodyPr/>
                    <a:lstStyle/>
                    <a:p>
                      <a:r>
                        <a:rPr lang="en-US"/>
                        <a:t>1.49</a:t>
                      </a:r>
                    </a:p>
                  </a:txBody>
                  <a:tcPr marL="123825" marR="123825" marT="57150" marB="57150" anchor="ctr"/>
                </a:tc>
              </a:tr>
              <a:tr h="370840">
                <a:tc>
                  <a:txBody>
                    <a:bodyPr/>
                    <a:lstStyle/>
                    <a:p>
                      <a:r>
                        <a:rPr lang="en-US"/>
                        <a:t>Cognitive Weight (</a:t>
                      </a:r>
                      <a:r>
                        <a:rPr lang="el-GR"/>
                        <a:t>ω)</a:t>
                      </a:r>
                    </a:p>
                  </a:txBody>
                  <a:tcPr marL="123825" marR="123825" marT="57150" marB="57150" anchor="ctr"/>
                </a:tc>
                <a:tc>
                  <a:txBody>
                    <a:bodyPr/>
                    <a:lstStyle/>
                    <a:p>
                      <a:r>
                        <a:rPr lang="en-US"/>
                        <a:t>1.49</a:t>
                      </a:r>
                    </a:p>
                  </a:txBody>
                  <a:tcPr marL="123825" marR="123825" marT="57150" marB="57150" anchor="ctr"/>
                </a:tc>
              </a:tr>
              <a:tr h="370840">
                <a:tc>
                  <a:txBody>
                    <a:bodyPr/>
                    <a:lstStyle/>
                    <a:p>
                      <a:r>
                        <a:rPr lang="en-US" dirty="0"/>
                        <a:t>Inertial Weight (</a:t>
                      </a:r>
                      <a:r>
                        <a:rPr lang="el-GR" dirty="0"/>
                        <a:t>α)</a:t>
                      </a:r>
                    </a:p>
                  </a:txBody>
                  <a:tcPr marL="123825" marR="123825" marT="57150" marB="57150" anchor="ctr"/>
                </a:tc>
                <a:tc>
                  <a:txBody>
                    <a:bodyPr/>
                    <a:lstStyle/>
                    <a:p>
                      <a:r>
                        <a:rPr lang="en-US"/>
                        <a:t>starts at 1 and linearly decreases with each iteration, ultimately hitting 0 on the last iteration</a:t>
                      </a:r>
                    </a:p>
                  </a:txBody>
                  <a:tcPr marL="123825" marR="123825" marT="57150" marB="57150" anchor="ctr"/>
                </a:tc>
              </a:tr>
              <a:tr h="370840">
                <a:tc>
                  <a:txBody>
                    <a:bodyPr/>
                    <a:lstStyle/>
                    <a:p>
                      <a:r>
                        <a:rPr lang="en-US"/>
                        <a:t>Max Velocity (Vmax)</a:t>
                      </a:r>
                    </a:p>
                  </a:txBody>
                  <a:tcPr marL="123825" marR="123825" marT="57150" marB="57150" anchor="ctr"/>
                </a:tc>
                <a:tc>
                  <a:txBody>
                    <a:bodyPr/>
                    <a:lstStyle/>
                    <a:p>
                      <a:r>
                        <a:rPr lang="en-US"/>
                        <a:t>clamped to the domain of the function</a:t>
                      </a:r>
                    </a:p>
                  </a:txBody>
                  <a:tcPr marL="123825" marR="123825" marT="57150" marB="57150" anchor="ctr"/>
                </a:tc>
              </a:tr>
              <a:tr h="370840">
                <a:tc>
                  <a:txBody>
                    <a:bodyPr/>
                    <a:lstStyle/>
                    <a:p>
                      <a:r>
                        <a:rPr lang="en-US"/>
                        <a:t>Max Position (Pmax)</a:t>
                      </a:r>
                    </a:p>
                  </a:txBody>
                  <a:tcPr marL="123825" marR="123825" marT="57150" marB="57150" anchor="ctr"/>
                </a:tc>
                <a:tc>
                  <a:txBody>
                    <a:bodyPr/>
                    <a:lstStyle/>
                    <a:p>
                      <a:r>
                        <a:rPr lang="en-US"/>
                        <a:t>also clamped to the domain of the function</a:t>
                      </a:r>
                    </a:p>
                  </a:txBody>
                  <a:tcPr marL="123825" marR="123825" marT="57150" marB="57150" anchor="ctr"/>
                </a:tc>
              </a:tr>
              <a:tr h="370840">
                <a:tc>
                  <a:txBody>
                    <a:bodyPr/>
                    <a:lstStyle/>
                    <a:p>
                      <a:r>
                        <a:rPr lang="en-US"/>
                        <a:t>Particle Count</a:t>
                      </a:r>
                    </a:p>
                  </a:txBody>
                  <a:tcPr marL="123825" marR="123825" marT="57150" marB="57150" anchor="ctr"/>
                </a:tc>
                <a:tc>
                  <a:txBody>
                    <a:bodyPr/>
                    <a:lstStyle/>
                    <a:p>
                      <a:r>
                        <a:rPr lang="en-US" dirty="0"/>
                        <a:t>particles are evenly distributed among the swarms in the algorithm. for example, if the particle count is set to 100 and the CPSO has 10 </a:t>
                      </a:r>
                      <a:r>
                        <a:rPr lang="en-US" dirty="0" err="1"/>
                        <a:t>diﬀerent</a:t>
                      </a:r>
                      <a:r>
                        <a:rPr lang="en-US" dirty="0"/>
                        <a:t> swarms, each swarm will only have 10 particles to solve its particular </a:t>
                      </a:r>
                      <a:r>
                        <a:rPr lang="en-US" dirty="0" err="1"/>
                        <a:t>subproblem</a:t>
                      </a:r>
                      <a:endParaRPr lang="en-US" dirty="0"/>
                    </a:p>
                  </a:txBody>
                  <a:tcPr marL="123825" marR="123825" marT="57150" marB="57150" anchor="ctr"/>
                </a:tc>
              </a:tr>
            </a:tbl>
          </a:graphicData>
        </a:graphic>
      </p:graphicFrame>
      <p:sp>
        <p:nvSpPr>
          <p:cNvPr id="5" name="Slide Number Placeholder 4"/>
          <p:cNvSpPr>
            <a:spLocks noGrp="1"/>
          </p:cNvSpPr>
          <p:nvPr>
            <p:ph type="sldNum" sz="quarter" idx="12"/>
          </p:nvPr>
        </p:nvSpPr>
        <p:spPr/>
        <p:txBody>
          <a:bodyPr/>
          <a:lstStyle/>
          <a:p>
            <a:fld id="{947D195F-C10A-4B86-BE75-CFF5CA774475}" type="slidenum">
              <a:rPr lang="en-US" smtClean="0"/>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Low Dimension</a:t>
            </a:r>
            <a:endParaRPr lang="en-US" dirty="0"/>
          </a:p>
        </p:txBody>
      </p:sp>
      <p:sp>
        <p:nvSpPr>
          <p:cNvPr id="3" name="Content Placeholder 2"/>
          <p:cNvSpPr>
            <a:spLocks noGrp="1"/>
          </p:cNvSpPr>
          <p:nvPr>
            <p:ph sz="quarter" idx="1"/>
          </p:nvPr>
        </p:nvSpPr>
        <p:spPr/>
        <p:txBody>
          <a:bodyPr/>
          <a:lstStyle/>
          <a:p>
            <a:r>
              <a:rPr lang="en-US" dirty="0" smtClean="0"/>
              <a:t>6 dimension</a:t>
            </a:r>
          </a:p>
          <a:p>
            <a:r>
              <a:rPr lang="en-US" dirty="0" smtClean="0"/>
              <a:t>50 runs</a:t>
            </a:r>
          </a:p>
          <a:p>
            <a:r>
              <a:rPr lang="en-US" dirty="0" smtClean="0"/>
              <a:t>Robustness Tested</a:t>
            </a:r>
          </a:p>
          <a:p>
            <a:pPr lvl="1"/>
            <a:r>
              <a:rPr lang="en-US" dirty="0" smtClean="0"/>
              <a:t>Percentage of Successes in the 50 runs</a:t>
            </a:r>
          </a:p>
          <a:p>
            <a:pPr lvl="1"/>
            <a:r>
              <a:rPr lang="en-US" dirty="0" smtClean="0"/>
              <a:t>Average </a:t>
            </a:r>
            <a:r>
              <a:rPr lang="en-US" dirty="0" smtClean="0"/>
              <a:t>Iterations for Success</a:t>
            </a:r>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21</a:t>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pic>
        <p:nvPicPr>
          <p:cNvPr id="4" name="Content Placeholder 3" descr="Ackley-Small.PNG"/>
          <p:cNvPicPr>
            <a:picLocks noGrp="1" noChangeAspect="1"/>
          </p:cNvPicPr>
          <p:nvPr>
            <p:ph sz="quarter" idx="1"/>
          </p:nvPr>
        </p:nvPicPr>
        <p:blipFill>
          <a:blip r:embed="rId2"/>
          <a:stretch>
            <a:fillRect/>
          </a:stretch>
        </p:blipFill>
        <p:spPr>
          <a:xfrm>
            <a:off x="4495800" y="3810000"/>
            <a:ext cx="4373334" cy="2391226"/>
          </a:xfrm>
        </p:spPr>
      </p:pic>
      <p:pic>
        <p:nvPicPr>
          <p:cNvPr id="5" name="Picture 4" descr="Griewanck-Small.PNG"/>
          <p:cNvPicPr>
            <a:picLocks noChangeAspect="1"/>
          </p:cNvPicPr>
          <p:nvPr/>
        </p:nvPicPr>
        <p:blipFill>
          <a:blip r:embed="rId3"/>
          <a:stretch>
            <a:fillRect/>
          </a:stretch>
        </p:blipFill>
        <p:spPr>
          <a:xfrm>
            <a:off x="152400" y="3810000"/>
            <a:ext cx="4343400" cy="2388515"/>
          </a:xfrm>
          <a:prstGeom prst="rect">
            <a:avLst/>
          </a:prstGeom>
        </p:spPr>
      </p:pic>
      <p:pic>
        <p:nvPicPr>
          <p:cNvPr id="6" name="Picture 5" descr="Rastrigin-Small.PNG"/>
          <p:cNvPicPr>
            <a:picLocks noChangeAspect="1"/>
          </p:cNvPicPr>
          <p:nvPr/>
        </p:nvPicPr>
        <p:blipFill>
          <a:blip r:embed="rId4"/>
          <a:stretch>
            <a:fillRect/>
          </a:stretch>
        </p:blipFill>
        <p:spPr>
          <a:xfrm>
            <a:off x="76200" y="1219200"/>
            <a:ext cx="4426303" cy="2438400"/>
          </a:xfrm>
          <a:prstGeom prst="rect">
            <a:avLst/>
          </a:prstGeom>
        </p:spPr>
      </p:pic>
      <p:pic>
        <p:nvPicPr>
          <p:cNvPr id="7" name="Picture 6" descr="Rosenbrock-Small.PNG"/>
          <p:cNvPicPr>
            <a:picLocks noChangeAspect="1"/>
          </p:cNvPicPr>
          <p:nvPr/>
        </p:nvPicPr>
        <p:blipFill>
          <a:blip r:embed="rId5"/>
          <a:stretch>
            <a:fillRect/>
          </a:stretch>
        </p:blipFill>
        <p:spPr>
          <a:xfrm>
            <a:off x="4572000" y="1258129"/>
            <a:ext cx="4363261" cy="2424829"/>
          </a:xfrm>
          <a:prstGeom prst="rect">
            <a:avLst/>
          </a:prstGeom>
        </p:spPr>
      </p:pic>
      <p:sp>
        <p:nvSpPr>
          <p:cNvPr id="8" name="Slide Number Placeholder 7"/>
          <p:cNvSpPr>
            <a:spLocks noGrp="1"/>
          </p:cNvSpPr>
          <p:nvPr>
            <p:ph type="sldNum" sz="quarter" idx="12"/>
          </p:nvPr>
        </p:nvSpPr>
        <p:spPr/>
        <p:txBody>
          <a:bodyPr/>
          <a:lstStyle/>
          <a:p>
            <a:fld id="{947D195F-C10A-4B86-BE75-CFF5CA774475}" type="slidenum">
              <a:rPr lang="en-US" smtClean="0"/>
              <a:pPr/>
              <a:t>22</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2: High Dimensions</a:t>
            </a:r>
            <a:endParaRPr lang="en-US" dirty="0"/>
          </a:p>
        </p:txBody>
      </p:sp>
      <p:sp>
        <p:nvSpPr>
          <p:cNvPr id="3" name="Content Placeholder 2"/>
          <p:cNvSpPr>
            <a:spLocks noGrp="1"/>
          </p:cNvSpPr>
          <p:nvPr>
            <p:ph sz="quarter" idx="1"/>
          </p:nvPr>
        </p:nvSpPr>
        <p:spPr/>
        <p:txBody>
          <a:bodyPr/>
          <a:lstStyle/>
          <a:p>
            <a:r>
              <a:rPr lang="en-US" dirty="0" smtClean="0"/>
              <a:t>20 dimension</a:t>
            </a:r>
          </a:p>
          <a:p>
            <a:r>
              <a:rPr lang="en-US" dirty="0" smtClean="0"/>
              <a:t>50 runs</a:t>
            </a:r>
          </a:p>
          <a:p>
            <a:r>
              <a:rPr lang="en-US" dirty="0" smtClean="0"/>
              <a:t>Particle count linearly increased with dimension size</a:t>
            </a:r>
          </a:p>
          <a:p>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23</a:t>
            </a:fld>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pic>
        <p:nvPicPr>
          <p:cNvPr id="4" name="Content Placeholder 3" descr="Ackley-Large.PNG"/>
          <p:cNvPicPr>
            <a:picLocks noGrp="1" noChangeAspect="1"/>
          </p:cNvPicPr>
          <p:nvPr>
            <p:ph sz="quarter" idx="1"/>
          </p:nvPr>
        </p:nvPicPr>
        <p:blipFill>
          <a:blip r:embed="rId2"/>
          <a:stretch>
            <a:fillRect/>
          </a:stretch>
        </p:blipFill>
        <p:spPr>
          <a:xfrm>
            <a:off x="4648200" y="3810000"/>
            <a:ext cx="4176019" cy="2243428"/>
          </a:xfrm>
        </p:spPr>
      </p:pic>
      <p:pic>
        <p:nvPicPr>
          <p:cNvPr id="5" name="Picture 4" descr="Griewanck-Large.PNG"/>
          <p:cNvPicPr>
            <a:picLocks noChangeAspect="1"/>
          </p:cNvPicPr>
          <p:nvPr/>
        </p:nvPicPr>
        <p:blipFill>
          <a:blip r:embed="rId3"/>
          <a:stretch>
            <a:fillRect/>
          </a:stretch>
        </p:blipFill>
        <p:spPr>
          <a:xfrm>
            <a:off x="457200" y="3810000"/>
            <a:ext cx="4176019" cy="2243428"/>
          </a:xfrm>
          <a:prstGeom prst="rect">
            <a:avLst/>
          </a:prstGeom>
        </p:spPr>
      </p:pic>
      <p:pic>
        <p:nvPicPr>
          <p:cNvPr id="6" name="Picture 5" descr="Rastrigin-Large.PNG"/>
          <p:cNvPicPr>
            <a:picLocks noChangeAspect="1"/>
          </p:cNvPicPr>
          <p:nvPr/>
        </p:nvPicPr>
        <p:blipFill>
          <a:blip r:embed="rId4"/>
          <a:stretch>
            <a:fillRect/>
          </a:stretch>
        </p:blipFill>
        <p:spPr>
          <a:xfrm>
            <a:off x="381000" y="1371600"/>
            <a:ext cx="4182776" cy="2256942"/>
          </a:xfrm>
          <a:prstGeom prst="rect">
            <a:avLst/>
          </a:prstGeom>
        </p:spPr>
      </p:pic>
      <p:pic>
        <p:nvPicPr>
          <p:cNvPr id="7" name="Picture 6" descr="Rosenbrock-Large.PNG"/>
          <p:cNvPicPr>
            <a:picLocks noChangeAspect="1"/>
          </p:cNvPicPr>
          <p:nvPr/>
        </p:nvPicPr>
        <p:blipFill>
          <a:blip r:embed="rId5"/>
          <a:stretch>
            <a:fillRect/>
          </a:stretch>
        </p:blipFill>
        <p:spPr>
          <a:xfrm>
            <a:off x="4648200" y="1371600"/>
            <a:ext cx="4155747" cy="2243428"/>
          </a:xfrm>
          <a:prstGeom prst="rect">
            <a:avLst/>
          </a:prstGeom>
        </p:spPr>
      </p:pic>
      <p:sp>
        <p:nvSpPr>
          <p:cNvPr id="8" name="Slide Number Placeholder 7"/>
          <p:cNvSpPr>
            <a:spLocks noGrp="1"/>
          </p:cNvSpPr>
          <p:nvPr>
            <p:ph type="sldNum" sz="quarter" idx="12"/>
          </p:nvPr>
        </p:nvSpPr>
        <p:spPr/>
        <p:txBody>
          <a:bodyPr/>
          <a:lstStyle/>
          <a:p>
            <a:fld id="{947D195F-C10A-4B86-BE75-CFF5CA774475}" type="slidenum">
              <a:rPr lang="en-US" smtClean="0"/>
              <a:pPr/>
              <a:t>24</a:t>
            </a:fld>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sz="quarter" idx="1"/>
          </p:nvPr>
        </p:nvSpPr>
        <p:spPr/>
        <p:txBody>
          <a:bodyPr/>
          <a:lstStyle/>
          <a:p>
            <a:endParaRPr lang="en-US"/>
          </a:p>
        </p:txBody>
      </p:sp>
      <p:sp>
        <p:nvSpPr>
          <p:cNvPr id="4" name="Slide Number Placeholder 3"/>
          <p:cNvSpPr>
            <a:spLocks noGrp="1"/>
          </p:cNvSpPr>
          <p:nvPr>
            <p:ph type="sldNum" sz="quarter" idx="12"/>
          </p:nvPr>
        </p:nvSpPr>
        <p:spPr/>
        <p:txBody>
          <a:bodyPr/>
          <a:lstStyle/>
          <a:p>
            <a:fld id="{947D195F-C10A-4B86-BE75-CFF5CA774475}" type="slidenum">
              <a:rPr lang="en-US" smtClean="0"/>
              <a:pPr/>
              <a:t>25</a:t>
            </a:fld>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sz="quarter" idx="1"/>
          </p:nvPr>
        </p:nvSpPr>
        <p:spPr/>
        <p:txBody>
          <a:bodyPr/>
          <a:lstStyle/>
          <a:p>
            <a:endParaRPr lang="en-US"/>
          </a:p>
        </p:txBody>
      </p:sp>
      <p:sp>
        <p:nvSpPr>
          <p:cNvPr id="4" name="Slide Number Placeholder 3"/>
          <p:cNvSpPr>
            <a:spLocks noGrp="1"/>
          </p:cNvSpPr>
          <p:nvPr>
            <p:ph type="sldNum" sz="quarter" idx="12"/>
          </p:nvPr>
        </p:nvSpPr>
        <p:spPr/>
        <p:txBody>
          <a:bodyPr/>
          <a:lstStyle/>
          <a:p>
            <a:fld id="{947D195F-C10A-4B86-BE75-CFF5CA774475}" type="slidenum">
              <a:rPr lang="en-US" smtClean="0"/>
              <a:pPr/>
              <a:t>26</a:t>
            </a:fld>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sz="quarter" idx="1"/>
          </p:nvPr>
        </p:nvSpPr>
        <p:spPr/>
        <p:txBody>
          <a:bodyPr>
            <a:normAutofit fontScale="55000" lnSpcReduction="20000"/>
          </a:bodyPr>
          <a:lstStyle/>
          <a:p>
            <a:r>
              <a:rPr lang="en-US" dirty="0" smtClean="0"/>
              <a:t>[1] J. Blackwell R. Kennedy. Particle swarm optimization. Swarm </a:t>
            </a:r>
            <a:r>
              <a:rPr lang="en-US" dirty="0" err="1" smtClean="0"/>
              <a:t>Itelligence</a:t>
            </a:r>
            <a:r>
              <a:rPr lang="en-US" dirty="0" smtClean="0"/>
              <a:t>, 1:33–57.</a:t>
            </a:r>
          </a:p>
          <a:p>
            <a:r>
              <a:rPr lang="en-US" dirty="0" smtClean="0"/>
              <a:t>[2] </a:t>
            </a:r>
            <a:r>
              <a:rPr lang="en-US" dirty="0" err="1" smtClean="0"/>
              <a:t>Andries</a:t>
            </a:r>
            <a:r>
              <a:rPr lang="en-US" dirty="0" smtClean="0"/>
              <a:t> </a:t>
            </a:r>
            <a:r>
              <a:rPr lang="en-US" dirty="0" err="1" smtClean="0"/>
              <a:t>Engelbrecht</a:t>
            </a:r>
            <a:r>
              <a:rPr lang="en-US" dirty="0" smtClean="0"/>
              <a:t> James Lane and James Gain. Particle swarm optimization with spatially meaningful </a:t>
            </a:r>
            <a:r>
              <a:rPr lang="en-US" dirty="0" err="1" smtClean="0"/>
              <a:t>neighbours</a:t>
            </a:r>
            <a:r>
              <a:rPr lang="en-US" dirty="0" smtClean="0"/>
              <a:t>. Swarm Intelligence Symposium, September 2008.</a:t>
            </a:r>
          </a:p>
          <a:p>
            <a:r>
              <a:rPr lang="en-US" dirty="0" smtClean="0"/>
              <a:t>[3] </a:t>
            </a:r>
            <a:r>
              <a:rPr lang="en-US" dirty="0" err="1" smtClean="0"/>
              <a:t>Mu˜noz</a:t>
            </a:r>
            <a:r>
              <a:rPr lang="en-US" dirty="0" smtClean="0"/>
              <a:t> Zavala Angel Eduardo. A comparison study of </a:t>
            </a:r>
            <a:r>
              <a:rPr lang="en-US" dirty="0" err="1" smtClean="0"/>
              <a:t>pso</a:t>
            </a:r>
            <a:r>
              <a:rPr lang="en-US" dirty="0" smtClean="0"/>
              <a:t> neighborhoods. EVOLVE - A Bridge between Probability, Set Oriented </a:t>
            </a:r>
            <a:r>
              <a:rPr lang="en-US" dirty="0" err="1" smtClean="0"/>
              <a:t>Numerics</a:t>
            </a:r>
            <a:r>
              <a:rPr lang="en-US" dirty="0" smtClean="0"/>
              <a:t>, and Evolutionary Computation II, 175:251–265.</a:t>
            </a:r>
          </a:p>
          <a:p>
            <a:r>
              <a:rPr lang="en-US" dirty="0" smtClean="0"/>
              <a:t>[4] </a:t>
            </a:r>
            <a:r>
              <a:rPr lang="en-US" dirty="0" err="1" smtClean="0"/>
              <a:t>Gjacquenot</a:t>
            </a:r>
            <a:r>
              <a:rPr lang="en-US" dirty="0" smtClean="0"/>
              <a:t>. Delaunay </a:t>
            </a:r>
            <a:r>
              <a:rPr lang="en-US" dirty="0" err="1" smtClean="0"/>
              <a:t>circumcircles</a:t>
            </a:r>
            <a:r>
              <a:rPr lang="en-US" dirty="0" smtClean="0"/>
              <a:t> </a:t>
            </a:r>
            <a:r>
              <a:rPr lang="en-US" dirty="0" err="1" smtClean="0"/>
              <a:t>vectorial</a:t>
            </a:r>
            <a:r>
              <a:rPr lang="en-US" dirty="0" smtClean="0"/>
              <a:t>. [Online; accessed May 3 2016].</a:t>
            </a:r>
          </a:p>
          <a:p>
            <a:r>
              <a:rPr lang="en-US" dirty="0" smtClean="0"/>
              <a:t>[5] Jose Gabriel </a:t>
            </a:r>
            <a:r>
              <a:rPr lang="en-US" dirty="0" err="1" smtClean="0"/>
              <a:t>Ramires</a:t>
            </a:r>
            <a:r>
              <a:rPr lang="en-US" dirty="0" smtClean="0"/>
              <a:t>-Torres Angelina Jane Reyes Medina, Gregorio </a:t>
            </a:r>
            <a:r>
              <a:rPr lang="en-US" dirty="0" err="1" smtClean="0"/>
              <a:t>Toscano</a:t>
            </a:r>
            <a:r>
              <a:rPr lang="en-US" dirty="0" smtClean="0"/>
              <a:t> </a:t>
            </a:r>
            <a:r>
              <a:rPr lang="en-US" dirty="0" err="1" smtClean="0"/>
              <a:t>Pulido</a:t>
            </a:r>
            <a:r>
              <a:rPr lang="en-US" dirty="0" smtClean="0"/>
              <a:t>. A comparative study of neighborhood topologies for particle swarm optimizers.</a:t>
            </a:r>
          </a:p>
          <a:p>
            <a:r>
              <a:rPr lang="en-US" dirty="0" smtClean="0"/>
              <a:t>[6] D. T. Lee and B. J. </a:t>
            </a:r>
            <a:r>
              <a:rPr lang="en-US" dirty="0" err="1" smtClean="0"/>
              <a:t>Schachter</a:t>
            </a:r>
            <a:r>
              <a:rPr lang="en-US" dirty="0" smtClean="0"/>
              <a:t>. Two algorithms for constructing a </a:t>
            </a:r>
            <a:r>
              <a:rPr lang="en-US" dirty="0" err="1" smtClean="0"/>
              <a:t>delaunay</a:t>
            </a:r>
            <a:r>
              <a:rPr lang="en-US" dirty="0" smtClean="0"/>
              <a:t> triangulation. International Journal of Computer and Information Sciences, 9:219–242.</a:t>
            </a:r>
          </a:p>
          <a:p>
            <a:r>
              <a:rPr lang="en-US" dirty="0" smtClean="0"/>
              <a:t>[7] F. Van den Bergh and A.P. </a:t>
            </a:r>
            <a:r>
              <a:rPr lang="en-US" dirty="0" err="1" smtClean="0"/>
              <a:t>Engelbrecht</a:t>
            </a:r>
            <a:r>
              <a:rPr lang="en-US" dirty="0" smtClean="0"/>
              <a:t>. A cooperative approach to particle swarm optimization. IEEE Transactions on Evolutionary Computation, page 225–239, June 2004.</a:t>
            </a:r>
          </a:p>
          <a:p>
            <a:r>
              <a:rPr lang="en-US" dirty="0" smtClean="0"/>
              <a:t>[8] Alan </a:t>
            </a:r>
            <a:r>
              <a:rPr lang="en-US" dirty="0" err="1" smtClean="0"/>
              <a:t>Mackworth</a:t>
            </a:r>
            <a:r>
              <a:rPr lang="en-US" dirty="0" smtClean="0"/>
              <a:t> David Poole and Randy Goebel. Computational Intelligence: A Logical Approach. Oxford University Press, 19986.</a:t>
            </a:r>
          </a:p>
          <a:p>
            <a:r>
              <a:rPr lang="en-US" dirty="0" smtClean="0"/>
              <a:t>[9] Magnus Erik </a:t>
            </a:r>
            <a:r>
              <a:rPr lang="en-US" dirty="0" err="1" smtClean="0"/>
              <a:t>Hvass</a:t>
            </a:r>
            <a:r>
              <a:rPr lang="en-US" dirty="0" smtClean="0"/>
              <a:t> Pedersen. Good parameters for particle swarm optimization.</a:t>
            </a:r>
          </a:p>
          <a:p>
            <a:r>
              <a:rPr lang="en-US" dirty="0" smtClean="0"/>
              <a:t>[10] Justin Maltese. Vector-evaluated particle swarm optimization using co-operative swarms. 3F90 Thesis, 2014.</a:t>
            </a:r>
          </a:p>
          <a:p>
            <a:r>
              <a:rPr lang="en-US" dirty="0" smtClean="0"/>
              <a:t>[11] </a:t>
            </a:r>
            <a:r>
              <a:rPr lang="en-US" dirty="0" err="1" smtClean="0"/>
              <a:t>Hanning</a:t>
            </a:r>
            <a:r>
              <a:rPr lang="en-US" dirty="0" smtClean="0"/>
              <a:t> Chen Tao Ku </a:t>
            </a:r>
            <a:r>
              <a:rPr lang="en-US" dirty="0" err="1" smtClean="0"/>
              <a:t>Wenping</a:t>
            </a:r>
            <a:r>
              <a:rPr lang="en-US" dirty="0" smtClean="0"/>
              <a:t> </a:t>
            </a:r>
            <a:r>
              <a:rPr lang="en-US" dirty="0" err="1" smtClean="0"/>
              <a:t>Zou</a:t>
            </a:r>
            <a:r>
              <a:rPr lang="en-US" dirty="0" smtClean="0"/>
              <a:t>, </a:t>
            </a:r>
            <a:r>
              <a:rPr lang="en-US" dirty="0" err="1" smtClean="0"/>
              <a:t>Yunlong</a:t>
            </a:r>
            <a:r>
              <a:rPr lang="en-US" dirty="0" smtClean="0"/>
              <a:t> Zhu. Clustering approach based on von </a:t>
            </a:r>
            <a:r>
              <a:rPr lang="en-US" dirty="0" err="1" smtClean="0"/>
              <a:t>neumann</a:t>
            </a:r>
            <a:r>
              <a:rPr lang="en-US" dirty="0" smtClean="0"/>
              <a:t> topology </a:t>
            </a:r>
            <a:r>
              <a:rPr lang="en-US" dirty="0" err="1" smtClean="0"/>
              <a:t>artiﬁcial</a:t>
            </a:r>
            <a:r>
              <a:rPr lang="en-US" dirty="0" smtClean="0"/>
              <a:t> bee colony algorithm.</a:t>
            </a:r>
          </a:p>
          <a:p>
            <a:r>
              <a:rPr lang="en-US" dirty="0" smtClean="0"/>
              <a:t>[12] Lena </a:t>
            </a:r>
            <a:r>
              <a:rPr lang="en-US" dirty="0" err="1" smtClean="0"/>
              <a:t>Schlipf</a:t>
            </a:r>
            <a:r>
              <a:rPr lang="en-US" dirty="0" smtClean="0"/>
              <a:t> </a:t>
            </a:r>
            <a:r>
              <a:rPr lang="en-US" dirty="0" err="1" smtClean="0"/>
              <a:t>Panos</a:t>
            </a:r>
            <a:r>
              <a:rPr lang="en-US" dirty="0" smtClean="0"/>
              <a:t> Giannopoulos, Wolfgang </a:t>
            </a:r>
            <a:r>
              <a:rPr lang="en-US" dirty="0" err="1" smtClean="0"/>
              <a:t>Mulzer</a:t>
            </a:r>
            <a:r>
              <a:rPr lang="en-US" dirty="0" smtClean="0"/>
              <a:t>. Computational geometry: Polygon triangulation.</a:t>
            </a:r>
          </a:p>
          <a:p>
            <a:r>
              <a:rPr lang="en-US" dirty="0" smtClean="0"/>
              <a:t>[13] M.A. Potter and K. A. de </a:t>
            </a:r>
            <a:r>
              <a:rPr lang="en-US" dirty="0" err="1" smtClean="0"/>
              <a:t>Jong</a:t>
            </a:r>
            <a:r>
              <a:rPr lang="en-US" dirty="0" smtClean="0"/>
              <a:t>. A cooperative </a:t>
            </a:r>
            <a:r>
              <a:rPr lang="en-US" dirty="0" err="1" smtClean="0"/>
              <a:t>coevolutionary</a:t>
            </a:r>
            <a:r>
              <a:rPr lang="en-US" dirty="0" smtClean="0"/>
              <a:t> approach to function optimization. The Third Parallel Problem Solving From Nature.</a:t>
            </a:r>
            <a:endParaRPr lang="en-US" dirty="0"/>
          </a:p>
        </p:txBody>
      </p:sp>
      <p:sp>
        <p:nvSpPr>
          <p:cNvPr id="4" name="Slide Number Placeholder 3"/>
          <p:cNvSpPr>
            <a:spLocks noGrp="1"/>
          </p:cNvSpPr>
          <p:nvPr>
            <p:ph type="sldNum" sz="quarter" idx="12"/>
          </p:nvPr>
        </p:nvSpPr>
        <p:spPr/>
        <p:txBody>
          <a:bodyPr/>
          <a:lstStyle/>
          <a:p>
            <a:fld id="{947D195F-C10A-4B86-BE75-CFF5CA774475}" type="slidenum">
              <a:rPr lang="en-US" smtClean="0"/>
              <a:pPr/>
              <a:t>27</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PSO?</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3</a:t>
            </a:fld>
            <a:endParaRPr lang="en-US"/>
          </a:p>
        </p:txBody>
      </p:sp>
      <p:sp>
        <p:nvSpPr>
          <p:cNvPr id="3" name="Content Placeholder 2"/>
          <p:cNvSpPr>
            <a:spLocks noGrp="1"/>
          </p:cNvSpPr>
          <p:nvPr>
            <p:ph sz="quarter" idx="1"/>
          </p:nvPr>
        </p:nvSpPr>
        <p:spPr/>
        <p:txBody>
          <a:bodyPr/>
          <a:lstStyle/>
          <a:p>
            <a:endParaRPr lang="en-US" dirty="0"/>
          </a:p>
        </p:txBody>
      </p:sp>
      <p:pic>
        <p:nvPicPr>
          <p:cNvPr id="5" name="Picture 2" descr="C:\Users\Peter\Desktop\School\Brock University\Year 3\COSC 3F90 - Research Project\flockgif1.gif"/>
          <p:cNvPicPr>
            <a:picLocks noChangeAspect="1" noChangeArrowheads="1" noCrop="1"/>
          </p:cNvPicPr>
          <p:nvPr/>
        </p:nvPicPr>
        <p:blipFill>
          <a:blip r:embed="rId3">
            <a:extLst>
              <a:ext uri="{28A0092B-C50C-407E-A947-70E740481C1C}">
                <a14:useLocalDpi xmlns:a14="http://schemas.microsoft.com/office/drawing/2010/main" xmlns="" val="0"/>
              </a:ext>
            </a:extLst>
          </a:blip>
          <a:srcRect/>
          <a:stretch>
            <a:fillRect/>
          </a:stretch>
        </p:blipFill>
        <p:spPr bwMode="auto">
          <a:xfrm>
            <a:off x="424249" y="1828800"/>
            <a:ext cx="4343400" cy="2446986"/>
          </a:xfrm>
          <a:prstGeom prst="rect">
            <a:avLst/>
          </a:prstGeom>
          <a:noFill/>
          <a:extLst>
            <a:ext uri="{909E8E84-426E-40DD-AFC4-6F175D3DCCD1}">
              <a14:hiddenFill xmlns:a14="http://schemas.microsoft.com/office/drawing/2010/main" xmlns="">
                <a:solidFill>
                  <a:srgbClr val="FFFFFF"/>
                </a:solidFill>
              </a14:hiddenFill>
            </a:ext>
          </a:extLst>
        </p:spPr>
      </p:pic>
      <p:pic>
        <p:nvPicPr>
          <p:cNvPr id="6" name="Picture 3" descr="C:\Users\Peter\Desktop\School\Brock University\Year 3\COSC 3F90 - Research Project\flockgif2.gif"/>
          <p:cNvPicPr>
            <a:picLocks noChangeAspect="1" noChangeArrowheads="1" noCrop="1"/>
          </p:cNvPicPr>
          <p:nvPr/>
        </p:nvPicPr>
        <p:blipFill>
          <a:blip r:embed="rId4">
            <a:extLst>
              <a:ext uri="{28A0092B-C50C-407E-A947-70E740481C1C}">
                <a14:useLocalDpi xmlns:a14="http://schemas.microsoft.com/office/drawing/2010/main" xmlns="" val="0"/>
              </a:ext>
            </a:extLst>
          </a:blip>
          <a:srcRect/>
          <a:stretch>
            <a:fillRect/>
          </a:stretch>
        </p:blipFill>
        <p:spPr bwMode="auto">
          <a:xfrm>
            <a:off x="3962400" y="3733800"/>
            <a:ext cx="4762500" cy="2676525"/>
          </a:xfrm>
          <a:prstGeom prst="rect">
            <a:avLst/>
          </a:prstGeom>
          <a:noFill/>
          <a:extLst>
            <a:ext uri="{909E8E84-426E-40DD-AFC4-6F175D3DCCD1}">
              <a14:hiddenFill xmlns:a14="http://schemas.microsoft.com/office/drawing/2010/main" xmlns="">
                <a:solidFill>
                  <a:srgbClr val="FFFFFF"/>
                </a:solidFill>
              </a14:hiddenFill>
            </a:ext>
          </a:ex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Follow The Leader</a:t>
            </a:r>
            <a:endParaRPr lang="en-US" dirty="0"/>
          </a:p>
        </p:txBody>
      </p:sp>
      <p:sp>
        <p:nvSpPr>
          <p:cNvPr id="7" name="Slide Number Placeholder 6"/>
          <p:cNvSpPr>
            <a:spLocks noGrp="1"/>
          </p:cNvSpPr>
          <p:nvPr>
            <p:ph type="sldNum" sz="quarter" idx="12"/>
          </p:nvPr>
        </p:nvSpPr>
        <p:spPr/>
        <p:txBody>
          <a:bodyPr/>
          <a:lstStyle/>
          <a:p>
            <a:fld id="{A30A62D2-966C-4F49-AAA3-6DC16171B9A9}" type="slidenum">
              <a:rPr lang="en-US" smtClean="0"/>
              <a:pPr/>
              <a:t>4</a:t>
            </a:fld>
            <a:endParaRPr lang="en-US"/>
          </a:p>
        </p:txBody>
      </p:sp>
      <p:sp>
        <p:nvSpPr>
          <p:cNvPr id="3" name="Content Placeholder 2"/>
          <p:cNvSpPr>
            <a:spLocks noGrp="1"/>
          </p:cNvSpPr>
          <p:nvPr>
            <p:ph sz="quarter" idx="1"/>
          </p:nvPr>
        </p:nvSpPr>
        <p:spPr/>
        <p:txBody>
          <a:bodyPr/>
          <a:lstStyle/>
          <a:p>
            <a:endParaRPr lang="en-US" dirty="0"/>
          </a:p>
        </p:txBody>
      </p:sp>
      <p:pic>
        <p:nvPicPr>
          <p:cNvPr id="3074" name="Picture 2" descr="C:\Users\Peter\Desktop\School\Brock University\Year 3\COSC 3F90 - Research Project\birds flying.jp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xmlns="" val="0"/>
              </a:ext>
            </a:extLst>
          </a:blip>
          <a:srcRect/>
          <a:stretch>
            <a:fillRect/>
          </a:stretch>
        </p:blipFill>
        <p:spPr bwMode="auto">
          <a:xfrm>
            <a:off x="838200" y="1143000"/>
            <a:ext cx="7391400" cy="3850183"/>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p:cNvSpPr txBox="1"/>
          <p:nvPr/>
        </p:nvSpPr>
        <p:spPr>
          <a:xfrm>
            <a:off x="6073067" y="1447800"/>
            <a:ext cx="861133" cy="369332"/>
          </a:xfrm>
          <a:prstGeom prst="rect">
            <a:avLst/>
          </a:prstGeom>
          <a:noFill/>
        </p:spPr>
        <p:txBody>
          <a:bodyPr wrap="none" rtlCol="0">
            <a:spAutoFit/>
          </a:bodyPr>
          <a:lstStyle/>
          <a:p>
            <a:r>
              <a:rPr lang="en-US" dirty="0" smtClean="0"/>
              <a:t>Leader</a:t>
            </a:r>
            <a:endParaRPr lang="en-US" dirty="0"/>
          </a:p>
        </p:txBody>
      </p:sp>
      <p:sp>
        <p:nvSpPr>
          <p:cNvPr id="5" name="Oval 4"/>
          <p:cNvSpPr/>
          <p:nvPr/>
        </p:nvSpPr>
        <p:spPr>
          <a:xfrm>
            <a:off x="4343400" y="2590800"/>
            <a:ext cx="381000"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3124200" y="2558534"/>
            <a:ext cx="960456" cy="369332"/>
          </a:xfrm>
          <a:prstGeom prst="rect">
            <a:avLst/>
          </a:prstGeom>
          <a:noFill/>
        </p:spPr>
        <p:txBody>
          <a:bodyPr wrap="none" rtlCol="0">
            <a:spAutoFit/>
          </a:bodyPr>
          <a:lstStyle/>
          <a:p>
            <a:r>
              <a:rPr lang="en-US" dirty="0"/>
              <a:t>P</a:t>
            </a:r>
            <a:r>
              <a:rPr lang="en-US" dirty="0" smtClean="0"/>
              <a:t>osition</a:t>
            </a:r>
            <a:endParaRPr lang="en-US" dirty="0"/>
          </a:p>
        </p:txBody>
      </p:sp>
      <p:cxnSp>
        <p:nvCxnSpPr>
          <p:cNvPr id="8" name="Straight Arrow Connector 7"/>
          <p:cNvCxnSpPr>
            <a:endCxn id="5" idx="2"/>
          </p:cNvCxnSpPr>
          <p:nvPr/>
        </p:nvCxnSpPr>
        <p:spPr>
          <a:xfrm>
            <a:off x="4081513" y="2743200"/>
            <a:ext cx="261887"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4724400" y="2362200"/>
            <a:ext cx="533400" cy="228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363995" y="1969529"/>
            <a:ext cx="951479" cy="369332"/>
          </a:xfrm>
          <a:prstGeom prst="rect">
            <a:avLst/>
          </a:prstGeom>
          <a:noFill/>
        </p:spPr>
        <p:txBody>
          <a:bodyPr wrap="none" rtlCol="0">
            <a:spAutoFit/>
          </a:bodyPr>
          <a:lstStyle/>
          <a:p>
            <a:r>
              <a:rPr lang="en-US" dirty="0" smtClean="0"/>
              <a:t>Velocity</a:t>
            </a:r>
            <a:endParaRPr lang="en-US" dirty="0"/>
          </a:p>
        </p:txBody>
      </p:sp>
    </p:spTree>
    <p:extLst>
      <p:ext uri="{BB962C8B-B14F-4D97-AF65-F5344CB8AC3E}">
        <p14:creationId xmlns:p14="http://schemas.microsoft.com/office/powerpoint/2010/main" xmlns="" val="3542797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22" name="Slide Number Placeholder 21"/>
          <p:cNvSpPr>
            <a:spLocks noGrp="1"/>
          </p:cNvSpPr>
          <p:nvPr>
            <p:ph type="sldNum" sz="quarter" idx="12"/>
          </p:nvPr>
        </p:nvSpPr>
        <p:spPr/>
        <p:txBody>
          <a:bodyPr/>
          <a:lstStyle/>
          <a:p>
            <a:fld id="{A30A62D2-966C-4F49-AAA3-6DC16171B9A9}" type="slidenum">
              <a:rPr lang="en-US" smtClean="0"/>
              <a:pPr/>
              <a:t>5</a:t>
            </a:fld>
            <a:endParaRPr lang="en-US"/>
          </a:p>
        </p:txBody>
      </p:sp>
      <p:cxnSp>
        <p:nvCxnSpPr>
          <p:cNvPr id="4" name="Straight Arrow Connector 3"/>
          <p:cNvCxnSpPr/>
          <p:nvPr/>
        </p:nvCxnSpPr>
        <p:spPr>
          <a:xfrm flipV="1">
            <a:off x="1219200" y="1265193"/>
            <a:ext cx="0" cy="37279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 name="Straight Arrow Connector 4"/>
          <p:cNvCxnSpPr/>
          <p:nvPr/>
        </p:nvCxnSpPr>
        <p:spPr>
          <a:xfrm>
            <a:off x="1219200" y="4993183"/>
            <a:ext cx="70104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2286000" y="32766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52800" y="3309551"/>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622963" y="41148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5181600" y="35052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804732" y="2851666"/>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374165" y="1837724"/>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457700" y="2667000"/>
            <a:ext cx="152400" cy="152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4072812" y="2297668"/>
            <a:ext cx="922176" cy="369332"/>
          </a:xfrm>
          <a:prstGeom prst="rect">
            <a:avLst/>
          </a:prstGeom>
          <a:noFill/>
        </p:spPr>
        <p:txBody>
          <a:bodyPr wrap="none" rtlCol="0">
            <a:spAutoFit/>
          </a:bodyPr>
          <a:lstStyle/>
          <a:p>
            <a:r>
              <a:rPr lang="en-US" dirty="0" smtClean="0"/>
              <a:t>Particle</a:t>
            </a:r>
            <a:endParaRPr lang="en-US" dirty="0"/>
          </a:p>
        </p:txBody>
      </p:sp>
      <p:sp>
        <p:nvSpPr>
          <p:cNvPr id="14" name="TextBox 13"/>
          <p:cNvSpPr txBox="1"/>
          <p:nvPr/>
        </p:nvSpPr>
        <p:spPr>
          <a:xfrm>
            <a:off x="5791200" y="1447800"/>
            <a:ext cx="1300356" cy="369332"/>
          </a:xfrm>
          <a:prstGeom prst="rect">
            <a:avLst/>
          </a:prstGeom>
          <a:noFill/>
        </p:spPr>
        <p:txBody>
          <a:bodyPr wrap="none" rtlCol="0">
            <a:spAutoFit/>
          </a:bodyPr>
          <a:lstStyle/>
          <a:p>
            <a:r>
              <a:rPr lang="en-US" dirty="0" smtClean="0"/>
              <a:t>Global Best</a:t>
            </a:r>
            <a:endParaRPr lang="en-US" dirty="0"/>
          </a:p>
        </p:txBody>
      </p:sp>
      <p:sp>
        <p:nvSpPr>
          <p:cNvPr id="15" name="TextBox 14"/>
          <p:cNvSpPr txBox="1"/>
          <p:nvPr/>
        </p:nvSpPr>
        <p:spPr>
          <a:xfrm>
            <a:off x="4267200" y="5075879"/>
            <a:ext cx="1219200" cy="369332"/>
          </a:xfrm>
          <a:prstGeom prst="rect">
            <a:avLst/>
          </a:prstGeom>
          <a:noFill/>
        </p:spPr>
        <p:txBody>
          <a:bodyPr wrap="square" rtlCol="0">
            <a:spAutoFit/>
          </a:bodyPr>
          <a:lstStyle/>
          <a:p>
            <a:r>
              <a:rPr lang="en-US" dirty="0" smtClean="0"/>
              <a:t>Solutions</a:t>
            </a:r>
            <a:endParaRPr lang="en-US" dirty="0"/>
          </a:p>
        </p:txBody>
      </p:sp>
      <p:sp>
        <p:nvSpPr>
          <p:cNvPr id="16" name="Oval 15"/>
          <p:cNvSpPr/>
          <p:nvPr/>
        </p:nvSpPr>
        <p:spPr>
          <a:xfrm>
            <a:off x="5791200" y="2209800"/>
            <a:ext cx="152400" cy="152400"/>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350476" y="2372497"/>
            <a:ext cx="1279068" cy="369332"/>
          </a:xfrm>
          <a:prstGeom prst="rect">
            <a:avLst/>
          </a:prstGeom>
          <a:noFill/>
        </p:spPr>
        <p:txBody>
          <a:bodyPr wrap="none" rtlCol="0">
            <a:spAutoFit/>
          </a:bodyPr>
          <a:lstStyle/>
          <a:p>
            <a:r>
              <a:rPr lang="en-US" dirty="0" smtClean="0"/>
              <a:t>Actual Best</a:t>
            </a:r>
            <a:endParaRPr lang="en-US" dirty="0"/>
          </a:p>
        </p:txBody>
      </p:sp>
      <p:sp>
        <p:nvSpPr>
          <p:cNvPr id="18" name="TextBox 17"/>
          <p:cNvSpPr txBox="1"/>
          <p:nvPr/>
        </p:nvSpPr>
        <p:spPr>
          <a:xfrm>
            <a:off x="5181600" y="1913924"/>
            <a:ext cx="1300356" cy="369332"/>
          </a:xfrm>
          <a:prstGeom prst="rect">
            <a:avLst/>
          </a:prstGeom>
          <a:noFill/>
        </p:spPr>
        <p:txBody>
          <a:bodyPr wrap="none" rtlCol="0">
            <a:spAutoFit/>
          </a:bodyPr>
          <a:lstStyle/>
          <a:p>
            <a:r>
              <a:rPr lang="en-US" dirty="0" smtClean="0"/>
              <a:t>Global Best</a:t>
            </a:r>
            <a:endParaRPr lang="en-US" dirty="0"/>
          </a:p>
        </p:txBody>
      </p:sp>
      <p:pic>
        <p:nvPicPr>
          <p:cNvPr id="2050" name="Picture 2" descr="C:\Users\Peter\Desktop\School\Brock University\Year 3\COSC 3F90 - Research Project\4-4a_arrays.gif"/>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4373198" y="1308935"/>
            <a:ext cx="321403" cy="977065"/>
          </a:xfrm>
          <a:prstGeom prst="rect">
            <a:avLst/>
          </a:prstGeom>
          <a:noFill/>
          <a:extLst>
            <a:ext uri="{909E8E84-426E-40DD-AFC4-6F175D3DCCD1}">
              <a14:hiddenFill xmlns:a14="http://schemas.microsoft.com/office/drawing/2010/main" xmlns="">
                <a:solidFill>
                  <a:srgbClr val="FFFFFF"/>
                </a:solidFill>
              </a14:hiddenFill>
            </a:ext>
          </a:extLst>
        </p:spPr>
      </p:pic>
      <p:cxnSp>
        <p:nvCxnSpPr>
          <p:cNvPr id="19" name="Curved Connector 18"/>
          <p:cNvCxnSpPr>
            <a:stCxn id="12" idx="2"/>
            <a:endCxn id="2050" idx="1"/>
          </p:cNvCxnSpPr>
          <p:nvPr/>
        </p:nvCxnSpPr>
        <p:spPr>
          <a:xfrm rot="10800000">
            <a:off x="4373198" y="1797468"/>
            <a:ext cx="84502" cy="945732"/>
          </a:xfrm>
          <a:prstGeom prst="curvedConnector3">
            <a:avLst>
              <a:gd name="adj1" fmla="val 825616"/>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386607" y="1653058"/>
            <a:ext cx="330540" cy="369332"/>
          </a:xfrm>
          <a:prstGeom prst="rect">
            <a:avLst/>
          </a:prstGeom>
          <a:noFill/>
        </p:spPr>
        <p:txBody>
          <a:bodyPr wrap="none" rtlCol="0">
            <a:spAutoFit/>
          </a:bodyPr>
          <a:lstStyle/>
          <a:p>
            <a:r>
              <a:rPr lang="en-US" dirty="0" smtClean="0"/>
              <a:t>1</a:t>
            </a:r>
            <a:endParaRPr lang="en-US" dirty="0"/>
          </a:p>
        </p:txBody>
      </p:sp>
      <p:sp>
        <p:nvSpPr>
          <p:cNvPr id="24" name="TextBox 23"/>
          <p:cNvSpPr txBox="1"/>
          <p:nvPr/>
        </p:nvSpPr>
        <p:spPr>
          <a:xfrm>
            <a:off x="3962400" y="2819400"/>
            <a:ext cx="1132041" cy="646331"/>
          </a:xfrm>
          <a:prstGeom prst="rect">
            <a:avLst/>
          </a:prstGeom>
          <a:noFill/>
        </p:spPr>
        <p:txBody>
          <a:bodyPr wrap="none" rtlCol="0">
            <a:spAutoFit/>
          </a:bodyPr>
          <a:lstStyle/>
          <a:p>
            <a:pPr algn="ctr"/>
            <a:r>
              <a:rPr lang="en-US" dirty="0" smtClean="0"/>
              <a:t>Personal</a:t>
            </a:r>
          </a:p>
          <a:p>
            <a:pPr algn="ctr"/>
            <a:r>
              <a:rPr lang="en-US" dirty="0" smtClean="0"/>
              <a:t>Best</a:t>
            </a:r>
            <a:endParaRPr lang="en-US" dirty="0"/>
          </a:p>
        </p:txBody>
      </p:sp>
    </p:spTree>
    <p:extLst>
      <p:ext uri="{BB962C8B-B14F-4D97-AF65-F5344CB8AC3E}">
        <p14:creationId xmlns:p14="http://schemas.microsoft.com/office/powerpoint/2010/main" xmlns="" val="56569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21"/>
                                        </p:tgtEl>
                                      </p:cBhvr>
                                    </p:animEffect>
                                    <p:set>
                                      <p:cBhvr>
                                        <p:cTn id="15" dur="1" fill="hold">
                                          <p:stCondLst>
                                            <p:cond delay="499"/>
                                          </p:stCondLst>
                                        </p:cTn>
                                        <p:tgtEl>
                                          <p:spTgt spid="21"/>
                                        </p:tgtEl>
                                        <p:attrNameLst>
                                          <p:attrName>style.visibility</p:attrName>
                                        </p:attrNameLst>
                                      </p:cBhvr>
                                      <p:to>
                                        <p:strVal val="hidden"/>
                                      </p:to>
                                    </p:set>
                                  </p:childTnLst>
                                </p:cTn>
                              </p:par>
                              <p:par>
                                <p:cTn id="16" presetID="10" presetClass="entr" presetSubtype="0" fill="hold" nodeType="withEffect">
                                  <p:stCondLst>
                                    <p:cond delay="0"/>
                                  </p:stCondLst>
                                  <p:childTnLst>
                                    <p:set>
                                      <p:cBhvr>
                                        <p:cTn id="17" dur="1" fill="hold">
                                          <p:stCondLst>
                                            <p:cond delay="0"/>
                                          </p:stCondLst>
                                        </p:cTn>
                                        <p:tgtEl>
                                          <p:spTgt spid="2050"/>
                                        </p:tgtEl>
                                        <p:attrNameLst>
                                          <p:attrName>style.visibility</p:attrName>
                                        </p:attrNameLst>
                                      </p:cBhvr>
                                      <p:to>
                                        <p:strVal val="visible"/>
                                      </p:to>
                                    </p:set>
                                    <p:animEffect transition="in" filter="fade">
                                      <p:cBhvr>
                                        <p:cTn id="18" dur="500"/>
                                        <p:tgtEl>
                                          <p:spTgt spid="205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2050"/>
                                        </p:tgtEl>
                                      </p:cBhvr>
                                    </p:animEffect>
                                    <p:set>
                                      <p:cBhvr>
                                        <p:cTn id="23" dur="1" fill="hold">
                                          <p:stCondLst>
                                            <p:cond delay="499"/>
                                          </p:stCondLst>
                                        </p:cTn>
                                        <p:tgtEl>
                                          <p:spTgt spid="2050"/>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19"/>
                                        </p:tgtEl>
                                      </p:cBhvr>
                                    </p:animEffect>
                                    <p:set>
                                      <p:cBhvr>
                                        <p:cTn id="26" dur="1" fill="hold">
                                          <p:stCondLst>
                                            <p:cond delay="499"/>
                                          </p:stCondLst>
                                        </p:cTn>
                                        <p:tgtEl>
                                          <p:spTgt spid="19"/>
                                        </p:tgtEl>
                                        <p:attrNameLst>
                                          <p:attrName>style.visibility</p:attrName>
                                        </p:attrNameLst>
                                      </p:cBhvr>
                                      <p:to>
                                        <p:strVal val="hidden"/>
                                      </p:to>
                                    </p:set>
                                  </p:childTnLst>
                                </p:cTn>
                              </p:par>
                              <p:par>
                                <p:cTn id="27" presetID="10" presetClass="entr" presetSubtype="0" fill="hold" grpId="1"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500"/>
                                        <p:tgtEl>
                                          <p:spTgt spid="24"/>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grpId="0" nodeType="clickEffect">
                                  <p:stCondLst>
                                    <p:cond delay="0"/>
                                  </p:stCondLst>
                                  <p:childTnLst>
                                    <p:animEffect transition="out" filter="fade">
                                      <p:cBhvr>
                                        <p:cTn id="44" dur="500"/>
                                        <p:tgtEl>
                                          <p:spTgt spid="13"/>
                                        </p:tgtEl>
                                      </p:cBhvr>
                                    </p:animEffect>
                                    <p:set>
                                      <p:cBhvr>
                                        <p:cTn id="45" dur="1" fill="hold">
                                          <p:stCondLst>
                                            <p:cond delay="499"/>
                                          </p:stCondLst>
                                        </p:cTn>
                                        <p:tgtEl>
                                          <p:spTgt spid="13"/>
                                        </p:tgtEl>
                                        <p:attrNameLst>
                                          <p:attrName>style.visibility</p:attrName>
                                        </p:attrNameLst>
                                      </p:cBhvr>
                                      <p:to>
                                        <p:strVal val="hidden"/>
                                      </p:to>
                                    </p:set>
                                  </p:childTnLst>
                                </p:cTn>
                              </p:par>
                              <p:par>
                                <p:cTn id="46" presetID="0" presetClass="path" presetSubtype="0" accel="50000" decel="50000" fill="hold" grpId="0" nodeType="withEffect">
                                  <p:stCondLst>
                                    <p:cond delay="0"/>
                                  </p:stCondLst>
                                  <p:childTnLst>
                                    <p:animMotion origin="layout" path="M 8.33333E-7 5.47074E-6 C 0.00261 -0.0111 0.01059 -0.01896 0.01875 -0.02243 C 0.02743 -0.034 0.04045 -0.03932 0.05243 -0.04232 C 0.05695 -0.04464 0.06007 -0.04926 0.06459 -0.05111 C 0.07101 -0.0569 0.07952 -0.05667 0.08698 -0.05852 C 0.09254 -0.05991 0.09844 -0.06499 0.10382 -0.06615 C 0.11268 -0.068 0.13525 -0.06731 0.14202 -0.06731 " pathEditMode="relative" ptsTypes="ffffffA">
                                      <p:cBhvr>
                                        <p:cTn id="47" dur="2000" fill="hold"/>
                                        <p:tgtEl>
                                          <p:spTgt spid="12"/>
                                        </p:tgtEl>
                                        <p:attrNameLst>
                                          <p:attrName>ppt_x</p:attrName>
                                          <p:attrName>ppt_y</p:attrName>
                                        </p:attrNameLst>
                                      </p:cBhvr>
                                    </p:animMotion>
                                  </p:childTnLst>
                                </p:cTn>
                              </p:par>
                              <p:par>
                                <p:cTn id="48" presetID="0" presetClass="path" presetSubtype="0" accel="50000" decel="50000" fill="hold" grpId="0" nodeType="withEffect">
                                  <p:stCondLst>
                                    <p:cond delay="0"/>
                                  </p:stCondLst>
                                  <p:childTnLst>
                                    <p:animMotion origin="layout" path="M 7.5E-6 1.50821E-6 C -0.00208 -0.01504 0.00053 -0.0539 0.00452 -0.07079 C 0.00574 -0.07564 0.01494 -0.08328 0.0158 -0.08467 C 0.02084 -0.09276 0.03942 -0.1078 0.04758 -0.1108 C 0.04844 -0.11196 0.04931 -0.11358 0.05035 -0.11451 C 0.05122 -0.1152 0.05244 -0.11474 0.05313 -0.11566 C 0.05383 -0.11659 0.05348 -0.11844 0.05417 -0.11936 C 0.05574 -0.12145 0.05799 -0.12191 0.05973 -0.1233 C 0.07136 -0.13232 0.08421 -0.13903 0.09705 -0.14435 C 0.10053 -0.14735 0.10504 -0.15013 0.10921 -0.15059 C 0.11355 -0.15129 0.1224 -0.15175 0.1224 -0.15175 " pathEditMode="relative" ptsTypes="ffffffffffA">
                                      <p:cBhvr>
                                        <p:cTn id="49" dur="2000" fill="hold"/>
                                        <p:tgtEl>
                                          <p:spTgt spid="6"/>
                                        </p:tgtEl>
                                        <p:attrNameLst>
                                          <p:attrName>ppt_x</p:attrName>
                                          <p:attrName>ppt_y</p:attrName>
                                        </p:attrNameLst>
                                      </p:cBhvr>
                                    </p:animMotion>
                                  </p:childTnLst>
                                </p:cTn>
                              </p:par>
                              <p:par>
                                <p:cTn id="50" presetID="0" presetClass="path" presetSubtype="0" accel="50000" decel="50000" fill="hold" grpId="0" nodeType="withEffect">
                                  <p:stCondLst>
                                    <p:cond delay="0"/>
                                  </p:stCondLst>
                                  <p:childTnLst>
                                    <p:animMotion origin="layout" path="M 0.00069 -0.00023 C 0.02413 -0.0007 0.04757 2.644E-6 0.07083 -0.00162 C 0.0717 -0.00162 0.07448 -0.01018 0.07448 -0.01018 C 0.07969 -0.01712 0.08837 -0.01851 0.09514 -0.02013 C 0.09774 -0.02267 0.10104 -0.0236 0.10347 -0.02637 C 0.10451 -0.02753 0.10503 -0.02915 0.10625 -0.03007 C 0.10816 -0.03169 0.11076 -0.03169 0.11285 -0.03262 C 0.11753 -0.0347 0.12222 -0.03701 0.12691 -0.03886 C 0.13021 -0.04187 0.12917 -0.04002 0.13056 -0.04395 " pathEditMode="relative" ptsTypes="ffffffffA">
                                      <p:cBhvr>
                                        <p:cTn id="51" dur="2000" fill="hold"/>
                                        <p:tgtEl>
                                          <p:spTgt spid="7"/>
                                        </p:tgtEl>
                                        <p:attrNameLst>
                                          <p:attrName>ppt_x</p:attrName>
                                          <p:attrName>ppt_y</p:attrName>
                                        </p:attrNameLst>
                                      </p:cBhvr>
                                    </p:animMotion>
                                  </p:childTnLst>
                                </p:cTn>
                              </p:par>
                              <p:par>
                                <p:cTn id="52" presetID="0" presetClass="path" presetSubtype="0" accel="50000" decel="50000" fill="hold" grpId="0" nodeType="withEffect">
                                  <p:stCondLst>
                                    <p:cond delay="0"/>
                                  </p:stCondLst>
                                  <p:childTnLst>
                                    <p:animMotion origin="layout" path="M -8.33333E-7 -3.96253E-6 C 0.00157 -0.00046 0.0033 -0.00023 0.00469 -0.00116 C 0.00608 -0.00208 0.00695 -0.00416 0.00834 -0.00486 C 0.01094 -0.00624 0.01407 -0.00624 0.01667 -0.0074 C 0.0198 -0.00879 0.02518 -0.01365 0.02518 -0.01365 C 0.02865 -0.02036 0.03438 -0.02105 0.04011 -0.02244 C 0.04306 -0.02521 0.05035 -0.02729 0.05035 -0.02729 C 0.05105 -0.02845 0.05139 -0.03007 0.05226 -0.031 C 0.05296 -0.03192 0.05435 -0.03146 0.05504 -0.03238 C 0.0566 -0.03447 0.05695 -0.03817 0.05886 -0.03979 C 0.06476 -0.04441 0.06945 -0.04973 0.0757 -0.05343 C 0.0856 -0.06731 0.09966 -0.06569 0.10834 -0.08351 C 0.11025 -0.09137 0.11667 -0.11057 0.1224 -0.11335 C 0.12553 -0.11751 0.12778 -0.12191 0.12987 -0.12699 " pathEditMode="relative" ptsTypes="fffffffffffffA">
                                      <p:cBhvr>
                                        <p:cTn id="53" dur="2000" fill="hold"/>
                                        <p:tgtEl>
                                          <p:spTgt spid="8"/>
                                        </p:tgtEl>
                                        <p:attrNameLst>
                                          <p:attrName>ppt_x</p:attrName>
                                          <p:attrName>ppt_y</p:attrName>
                                        </p:attrNameLst>
                                      </p:cBhvr>
                                    </p:animMotion>
                                  </p:childTnLst>
                                </p:cTn>
                              </p:par>
                              <p:par>
                                <p:cTn id="54" presetID="0" presetClass="path" presetSubtype="0" accel="50000" decel="50000" fill="hold" grpId="0" nodeType="withEffect">
                                  <p:stCondLst>
                                    <p:cond delay="0"/>
                                  </p:stCondLst>
                                  <p:childTnLst>
                                    <p:animMotion origin="layout" path="M -2.22222E-6 1.8043E-7 C 0.00521 -0.0037 0.00834 -0.00972 0.01406 -0.01133 C 0.02014 -0.01573 0.02813 -0.02013 0.03368 -0.02614 C 0.04688 -0.04025 0.03056 -0.02498 0.04028 -0.03377 C 0.0408 -0.03493 0.04132 -0.03632 0.04202 -0.03747 C 0.04323 -0.03932 0.04479 -0.04048 0.04584 -0.04233 C 0.04688 -0.04418 0.04688 -0.04673 0.04775 -0.04858 C 0.05139 -0.05667 0.05764 -0.0657 0.06268 -0.0724 C 0.06337 -0.07449 0.06372 -0.07657 0.06459 -0.07865 C 0.06563 -0.08119 0.06823 -0.08605 0.06823 -0.08605 C 0.06927 -0.09114 0.06893 -0.10086 0.07379 -0.10086 " pathEditMode="relative" ptsTypes="ffffffffffA">
                                      <p:cBhvr>
                                        <p:cTn id="55" dur="2000" fill="hold"/>
                                        <p:tgtEl>
                                          <p:spTgt spid="9"/>
                                        </p:tgtEl>
                                        <p:attrNameLst>
                                          <p:attrName>ppt_x</p:attrName>
                                          <p:attrName>ppt_y</p:attrName>
                                        </p:attrNameLst>
                                      </p:cBhvr>
                                    </p:animMotion>
                                  </p:childTnLst>
                                </p:cTn>
                              </p:par>
                              <p:par>
                                <p:cTn id="56" presetID="0" presetClass="path" presetSubtype="0" accel="50000" decel="50000" fill="hold" grpId="0" nodeType="withEffect">
                                  <p:stCondLst>
                                    <p:cond delay="0"/>
                                  </p:stCondLst>
                                  <p:childTnLst>
                                    <p:animMotion origin="layout" path="M 1.66667E-6 -4.904E-6 C 0.00538 -0.00092 0.01059 -0.00185 0.01597 -0.00254 C 0.02031 -0.00301 0.02465 -0.00301 0.02899 -0.0037 C 0.03246 -0.00416 0.03924 -0.0074 0.03924 -0.0074 C 0.04583 -0.01342 0.04323 -0.01041 0.04774 -0.01619 C 0.04948 -0.02336 0.04739 -0.01851 0.05521 -0.02244 C 0.05972 -0.02475 0.06285 -0.02891 0.06736 -0.03123 C 0.06788 -0.03238 0.0684 -0.034 0.0691 -0.03493 C 0.06996 -0.03609 0.07135 -0.03632 0.07205 -0.03747 C 0.0776 -0.04673 0.06701 -0.03585 0.07569 -0.04372 C 0.07778 -0.05274 0.0842 -0.06222 0.0842 -0.07217 C 0.0842 -0.0842 0.0842 -0.09623 0.0842 -0.10826 " pathEditMode="relative" ptsTypes="fffffffffffA">
                                      <p:cBhvr>
                                        <p:cTn id="57" dur="2000" fill="hold"/>
                                        <p:tgtEl>
                                          <p:spTgt spid="10"/>
                                        </p:tgtEl>
                                        <p:attrNameLst>
                                          <p:attrName>ppt_x</p:attrName>
                                          <p:attrName>ppt_y</p:attrName>
                                        </p:attrNameLst>
                                      </p:cBhvr>
                                    </p:animMotion>
                                  </p:childTnLst>
                                </p:cTn>
                              </p:par>
                              <p:par>
                                <p:cTn id="58" presetID="10" presetClass="exit" presetSubtype="0" fill="hold" grpId="1" nodeType="withEffect">
                                  <p:stCondLst>
                                    <p:cond delay="0"/>
                                  </p:stCondLst>
                                  <p:childTnLst>
                                    <p:animEffect transition="out" filter="fade">
                                      <p:cBhvr>
                                        <p:cTn id="59" dur="500"/>
                                        <p:tgtEl>
                                          <p:spTgt spid="24"/>
                                        </p:tgtEl>
                                      </p:cBhvr>
                                    </p:animEffect>
                                    <p:set>
                                      <p:cBhvr>
                                        <p:cTn id="60" dur="1" fill="hold">
                                          <p:stCondLst>
                                            <p:cond delay="499"/>
                                          </p:stCondLst>
                                        </p:cTn>
                                        <p:tgtEl>
                                          <p:spTgt spid="24"/>
                                        </p:tgtEl>
                                        <p:attrNameLst>
                                          <p:attrName>style.visibility</p:attrName>
                                        </p:attrNameLst>
                                      </p:cBhvr>
                                      <p:to>
                                        <p:strVal val="hidden"/>
                                      </p:to>
                                    </p:set>
                                  </p:childTnLst>
                                </p:cTn>
                              </p:par>
                            </p:childTnLst>
                          </p:cTn>
                        </p:par>
                        <p:par>
                          <p:cTn id="61" fill="hold">
                            <p:stCondLst>
                              <p:cond delay="2000"/>
                            </p:stCondLst>
                            <p:childTnLst>
                              <p:par>
                                <p:cTn id="62" presetID="10" presetClass="entr" presetSubtype="0" fill="hold" grpId="0" nodeType="after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fade">
                                      <p:cBhvr>
                                        <p:cTn id="64" dur="500"/>
                                        <p:tgtEl>
                                          <p:spTgt spid="18"/>
                                        </p:tgtEl>
                                      </p:cBhvr>
                                    </p:animEffect>
                                  </p:childTnLst>
                                </p:cTn>
                              </p:par>
                              <p:par>
                                <p:cTn id="65" presetID="10" presetClass="exit" presetSubtype="0" fill="hold" grpId="0" nodeType="withEffect">
                                  <p:stCondLst>
                                    <p:cond delay="0"/>
                                  </p:stCondLst>
                                  <p:childTnLst>
                                    <p:animEffect transition="out" filter="fade">
                                      <p:cBhvr>
                                        <p:cTn id="66" dur="500"/>
                                        <p:tgtEl>
                                          <p:spTgt spid="14"/>
                                        </p:tgtEl>
                                      </p:cBhvr>
                                    </p:animEffect>
                                    <p:set>
                                      <p:cBhvr>
                                        <p:cTn id="67"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2" grpId="0" animBg="1"/>
      <p:bldP spid="13" grpId="0"/>
      <p:bldP spid="14" grpId="0"/>
      <p:bldP spid="14" grpId="1"/>
      <p:bldP spid="16" grpId="0" animBg="1"/>
      <p:bldP spid="17" grpId="0"/>
      <p:bldP spid="18" grpId="0"/>
      <p:bldP spid="21" grpId="0"/>
      <p:bldP spid="21" grpId="1"/>
      <p:bldP spid="24" grpId="0"/>
      <p:bldP spid="24"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124200" y="4648200"/>
            <a:ext cx="3505200" cy="4572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124200" y="3581400"/>
            <a:ext cx="1981200" cy="6858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Rectangle 4"/>
          <p:cNvSpPr/>
          <p:nvPr/>
        </p:nvSpPr>
        <p:spPr>
          <a:xfrm>
            <a:off x="3124200" y="2971800"/>
            <a:ext cx="1981200" cy="609600"/>
          </a:xfrm>
          <a:prstGeom prst="rect">
            <a:avLst/>
          </a:prstGeom>
          <a:solidFill>
            <a:schemeClr val="accent2">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Algorithm</a:t>
            </a:r>
            <a:endParaRPr lang="en-US" dirty="0"/>
          </a:p>
        </p:txBody>
      </p:sp>
      <p:sp>
        <p:nvSpPr>
          <p:cNvPr id="3" name="Slide Number Placeholder 2"/>
          <p:cNvSpPr>
            <a:spLocks noGrp="1"/>
          </p:cNvSpPr>
          <p:nvPr>
            <p:ph type="sldNum" sz="quarter" idx="12"/>
          </p:nvPr>
        </p:nvSpPr>
        <p:spPr/>
        <p:txBody>
          <a:bodyPr/>
          <a:lstStyle/>
          <a:p>
            <a:fld id="{A30A62D2-966C-4F49-AAA3-6DC16171B9A9}" type="slidenum">
              <a:rPr lang="en-US" smtClean="0"/>
              <a:pPr/>
              <a:t>6</a:t>
            </a:fld>
            <a:endParaRPr lang="en-US"/>
          </a:p>
        </p:txBody>
      </p:sp>
      <p:pic>
        <p:nvPicPr>
          <p:cNvPr id="4" name="Content Placeholder 3" descr="pseudo.png"/>
          <p:cNvPicPr>
            <a:picLocks noGrp="1" noChangeAspect="1"/>
          </p:cNvPicPr>
          <p:nvPr>
            <p:ph sz="quarter" idx="1"/>
          </p:nvPr>
        </p:nvPicPr>
        <p:blipFill>
          <a:blip r:embed="rId3">
            <a:clrChange>
              <a:clrFrom>
                <a:srgbClr val="FFFFFF"/>
              </a:clrFrom>
              <a:clrTo>
                <a:srgbClr val="FFFFFF">
                  <a:alpha val="0"/>
                </a:srgbClr>
              </a:clrTo>
            </a:clrChange>
          </a:blip>
          <a:stretch>
            <a:fillRect/>
          </a:stretch>
        </p:blipFill>
        <p:spPr>
          <a:xfrm>
            <a:off x="2262940" y="1763545"/>
            <a:ext cx="4618120" cy="3848434"/>
          </a:xfrm>
          <a:prstGeom prst="rect">
            <a:avLst/>
          </a:prstGeom>
        </p:spPr>
      </p:pic>
    </p:spTree>
    <p:extLst>
      <p:ext uri="{BB962C8B-B14F-4D97-AF65-F5344CB8AC3E}">
        <p14:creationId xmlns:p14="http://schemas.microsoft.com/office/powerpoint/2010/main" xmlns="" val="2090548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xit" presetSubtype="0" fill="hold" grpId="1" nodeType="withEffect">
                                  <p:stCondLst>
                                    <p:cond delay="0"/>
                                  </p:stCondLst>
                                  <p:childTnLst>
                                    <p:animEffect transition="out" filter="fade">
                                      <p:cBhvr>
                                        <p:cTn id="22" dur="500"/>
                                        <p:tgtEl>
                                          <p:spTgt spid="6"/>
                                        </p:tgtEl>
                                      </p:cBhvr>
                                    </p:animEffect>
                                    <p:set>
                                      <p:cBhvr>
                                        <p:cTn id="23"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6" grpId="1" animBg="1"/>
      <p:bldP spid="5" grpId="0" animBg="1"/>
      <p:bldP spid="5"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352800" y="2057400"/>
            <a:ext cx="2438400" cy="457200"/>
          </a:xfrm>
          <a:prstGeom prst="rect">
            <a:avLst/>
          </a:prstGeom>
          <a:solidFill>
            <a:schemeClr val="accent2">
              <a:lumMod val="60000"/>
              <a:lumOff val="4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Rectangle 13"/>
          <p:cNvSpPr/>
          <p:nvPr/>
        </p:nvSpPr>
        <p:spPr>
          <a:xfrm>
            <a:off x="6019800" y="2057400"/>
            <a:ext cx="2590800" cy="457200"/>
          </a:xfrm>
          <a:prstGeom prst="rect">
            <a:avLst/>
          </a:prstGeom>
          <a:solidFill>
            <a:schemeClr val="accent4">
              <a:lumMod val="40000"/>
              <a:lumOff val="6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5" name="Rectangle 14"/>
          <p:cNvSpPr/>
          <p:nvPr/>
        </p:nvSpPr>
        <p:spPr>
          <a:xfrm>
            <a:off x="990600" y="4572000"/>
            <a:ext cx="7315200" cy="6858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 name="Rectangle 15"/>
          <p:cNvSpPr/>
          <p:nvPr/>
        </p:nvSpPr>
        <p:spPr>
          <a:xfrm>
            <a:off x="3581400" y="2057400"/>
            <a:ext cx="228600" cy="457200"/>
          </a:xfrm>
          <a:prstGeom prst="rect">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 name="Rectangle 16"/>
          <p:cNvSpPr/>
          <p:nvPr/>
        </p:nvSpPr>
        <p:spPr>
          <a:xfrm>
            <a:off x="6324600" y="2057400"/>
            <a:ext cx="228600" cy="457200"/>
          </a:xfrm>
          <a:prstGeom prst="rect">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3" name="Rectangle 12"/>
          <p:cNvSpPr/>
          <p:nvPr/>
        </p:nvSpPr>
        <p:spPr>
          <a:xfrm>
            <a:off x="990600" y="4038600"/>
            <a:ext cx="7315200" cy="5334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0" name="Rectangle 9"/>
          <p:cNvSpPr/>
          <p:nvPr/>
        </p:nvSpPr>
        <p:spPr>
          <a:xfrm>
            <a:off x="990600" y="3505200"/>
            <a:ext cx="7315200" cy="5334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Rectangle 6"/>
          <p:cNvSpPr/>
          <p:nvPr/>
        </p:nvSpPr>
        <p:spPr>
          <a:xfrm>
            <a:off x="990600" y="2895600"/>
            <a:ext cx="7315200" cy="6096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133600" y="2057400"/>
            <a:ext cx="914400" cy="4572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p:cNvSpPr>
            <a:spLocks noGrp="1"/>
          </p:cNvSpPr>
          <p:nvPr>
            <p:ph type="title"/>
          </p:nvPr>
        </p:nvSpPr>
        <p:spPr/>
        <p:txBody>
          <a:bodyPr/>
          <a:lstStyle/>
          <a:p>
            <a:r>
              <a:rPr lang="en-US" dirty="0" smtClean="0"/>
              <a:t>Update Velocity</a:t>
            </a:r>
            <a:endParaRPr lang="en-US" dirty="0"/>
          </a:p>
        </p:txBody>
      </p:sp>
      <p:sp>
        <p:nvSpPr>
          <p:cNvPr id="2" name="Slide Number Placeholder 1"/>
          <p:cNvSpPr>
            <a:spLocks noGrp="1"/>
          </p:cNvSpPr>
          <p:nvPr>
            <p:ph type="sldNum" sz="quarter" idx="12"/>
          </p:nvPr>
        </p:nvSpPr>
        <p:spPr/>
        <p:txBody>
          <a:bodyPr/>
          <a:lstStyle/>
          <a:p>
            <a:fld id="{A30A62D2-966C-4F49-AAA3-6DC16171B9A9}" type="slidenum">
              <a:rPr lang="en-US" smtClean="0"/>
              <a:pPr/>
              <a:t>7</a:t>
            </a:fld>
            <a:endParaRPr lang="en-US"/>
          </a:p>
        </p:txBody>
      </p:sp>
      <p:sp>
        <p:nvSpPr>
          <p:cNvPr id="3" name="Content Placeholder 2"/>
          <p:cNvSpPr>
            <a:spLocks noGrp="1"/>
          </p:cNvSpPr>
          <p:nvPr>
            <p:ph sz="quarter" idx="1"/>
          </p:nvPr>
        </p:nvSpPr>
        <p:spPr>
          <a:xfrm>
            <a:off x="811530" y="2895600"/>
            <a:ext cx="7418070" cy="2394477"/>
          </a:xfrm>
        </p:spPr>
        <p:txBody>
          <a:bodyPr>
            <a:normAutofit fontScale="77500" lnSpcReduction="20000"/>
          </a:bodyPr>
          <a:lstStyle/>
          <a:p>
            <a:r>
              <a:rPr lang="en-US" dirty="0" smtClean="0"/>
              <a:t>Inertia </a:t>
            </a:r>
            <a:r>
              <a:rPr lang="en-US" dirty="0"/>
              <a:t>component (ω) – influence of the previous computed velocity Random, stochastic </a:t>
            </a:r>
            <a:r>
              <a:rPr lang="en-US" dirty="0" smtClean="0"/>
              <a:t>component</a:t>
            </a:r>
          </a:p>
          <a:p>
            <a:r>
              <a:rPr lang="en-US" dirty="0" smtClean="0"/>
              <a:t>Cognitive </a:t>
            </a:r>
            <a:r>
              <a:rPr lang="en-US" dirty="0"/>
              <a:t>component (c1) – influence of the personal best position found (</a:t>
            </a:r>
            <a:r>
              <a:rPr lang="en-US" dirty="0" err="1"/>
              <a:t>pbest</a:t>
            </a:r>
            <a:r>
              <a:rPr lang="en-US" dirty="0"/>
              <a:t> )</a:t>
            </a:r>
          </a:p>
          <a:p>
            <a:r>
              <a:rPr lang="en-US" dirty="0"/>
              <a:t>Social component (c2) – influence of the swarm collective via the global best position found (</a:t>
            </a:r>
            <a:r>
              <a:rPr lang="en-US" dirty="0" err="1"/>
              <a:t>gbest</a:t>
            </a:r>
            <a:r>
              <a:rPr lang="en-US" dirty="0"/>
              <a:t>) </a:t>
            </a:r>
            <a:endParaRPr lang="en-US" dirty="0" smtClean="0"/>
          </a:p>
          <a:p>
            <a:r>
              <a:rPr lang="en-US" dirty="0" smtClean="0"/>
              <a:t>(</a:t>
            </a:r>
            <a:r>
              <a:rPr lang="en-US" dirty="0"/>
              <a:t>r1,r2) – uniform random vectors with component values between 0 and 1 </a:t>
            </a:r>
          </a:p>
          <a:p>
            <a:endParaRPr lang="en-US" dirty="0"/>
          </a:p>
        </p:txBody>
      </p:sp>
      <p:pic>
        <p:nvPicPr>
          <p:cNvPr id="4" name="Picture 3" descr="eq2.png"/>
          <p:cNvPicPr>
            <a:picLocks noChangeAspect="1"/>
          </p:cNvPicPr>
          <p:nvPr/>
        </p:nvPicPr>
        <p:blipFill>
          <a:blip r:embed="rId3">
            <a:clrChange>
              <a:clrFrom>
                <a:srgbClr val="FFFFFF"/>
              </a:clrFrom>
              <a:clrTo>
                <a:srgbClr val="FFFFFF">
                  <a:alpha val="0"/>
                </a:srgbClr>
              </a:clrTo>
            </a:clrChange>
          </a:blip>
          <a:stretch>
            <a:fillRect/>
          </a:stretch>
        </p:blipFill>
        <p:spPr>
          <a:xfrm>
            <a:off x="533400" y="2057400"/>
            <a:ext cx="8077200" cy="419813"/>
          </a:xfrm>
          <a:prstGeom prst="rect">
            <a:avLst/>
          </a:prstGeom>
        </p:spPr>
      </p:pic>
    </p:spTree>
    <p:extLst>
      <p:ext uri="{BB962C8B-B14F-4D97-AF65-F5344CB8AC3E}">
        <p14:creationId xmlns:p14="http://schemas.microsoft.com/office/powerpoint/2010/main" xmlns="" val="3713253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xit" presetSubtype="0" fill="hold" grpId="1" nodeType="withEffect">
                                  <p:stCondLst>
                                    <p:cond delay="0"/>
                                  </p:stCondLst>
                                  <p:childTnLst>
                                    <p:animEffect transition="out" filter="fade">
                                      <p:cBhvr>
                                        <p:cTn id="20" dur="500"/>
                                        <p:tgtEl>
                                          <p:spTgt spid="7"/>
                                        </p:tgtEl>
                                      </p:cBhvr>
                                    </p:animEffect>
                                    <p:set>
                                      <p:cBhvr>
                                        <p:cTn id="21" dur="1" fill="hold">
                                          <p:stCondLst>
                                            <p:cond delay="499"/>
                                          </p:stCondLst>
                                        </p:cTn>
                                        <p:tgtEl>
                                          <p:spTgt spid="7"/>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8"/>
                                        </p:tgtEl>
                                      </p:cBhvr>
                                    </p:animEffect>
                                    <p:set>
                                      <p:cBhvr>
                                        <p:cTn id="24" dur="1" fill="hold">
                                          <p:stCondLst>
                                            <p:cond delay="499"/>
                                          </p:stCondLst>
                                        </p:cTn>
                                        <p:tgtEl>
                                          <p:spTgt spid="8"/>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par>
                                <p:cTn id="33" presetID="10" presetClass="exit" presetSubtype="0" fill="hold" grpId="1" nodeType="withEffect">
                                  <p:stCondLst>
                                    <p:cond delay="0"/>
                                  </p:stCondLst>
                                  <p:childTnLst>
                                    <p:animEffect transition="out" filter="fade">
                                      <p:cBhvr>
                                        <p:cTn id="34" dur="500"/>
                                        <p:tgtEl>
                                          <p:spTgt spid="10"/>
                                        </p:tgtEl>
                                      </p:cBhvr>
                                    </p:animEffect>
                                    <p:set>
                                      <p:cBhvr>
                                        <p:cTn id="35" dur="1" fill="hold">
                                          <p:stCondLst>
                                            <p:cond delay="499"/>
                                          </p:stCondLst>
                                        </p:cTn>
                                        <p:tgtEl>
                                          <p:spTgt spid="10"/>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11"/>
                                        </p:tgtEl>
                                      </p:cBhvr>
                                    </p:animEffect>
                                    <p:set>
                                      <p:cBhvr>
                                        <p:cTn id="38" dur="1" fill="hold">
                                          <p:stCondLst>
                                            <p:cond delay="499"/>
                                          </p:stCondLst>
                                        </p:cTn>
                                        <p:tgtEl>
                                          <p:spTgt spid="11"/>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500"/>
                                        <p:tgtEl>
                                          <p:spTgt spid="17"/>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500"/>
                                        <p:tgtEl>
                                          <p:spTgt spid="15"/>
                                        </p:tgtEl>
                                      </p:cBhvr>
                                    </p:animEffect>
                                  </p:childTnLst>
                                </p:cTn>
                              </p:par>
                              <p:par>
                                <p:cTn id="50" presetID="10" presetClass="exit" presetSubtype="0" fill="hold" grpId="1" nodeType="withEffect">
                                  <p:stCondLst>
                                    <p:cond delay="0"/>
                                  </p:stCondLst>
                                  <p:childTnLst>
                                    <p:animEffect transition="out" filter="fade">
                                      <p:cBhvr>
                                        <p:cTn id="51" dur="500"/>
                                        <p:tgtEl>
                                          <p:spTgt spid="13"/>
                                        </p:tgtEl>
                                      </p:cBhvr>
                                    </p:animEffect>
                                    <p:set>
                                      <p:cBhvr>
                                        <p:cTn id="52" dur="1" fill="hold">
                                          <p:stCondLst>
                                            <p:cond delay="499"/>
                                          </p:stCondLst>
                                        </p:cTn>
                                        <p:tgtEl>
                                          <p:spTgt spid="13"/>
                                        </p:tgtEl>
                                        <p:attrNameLst>
                                          <p:attrName>style.visibility</p:attrName>
                                        </p:attrNameLst>
                                      </p:cBhvr>
                                      <p:to>
                                        <p:strVal val="hidden"/>
                                      </p:to>
                                    </p:set>
                                  </p:childTnLst>
                                </p:cTn>
                              </p:par>
                              <p:par>
                                <p:cTn id="53" presetID="10" presetClass="exit" presetSubtype="0" fill="hold" grpId="1" nodeType="withEffect">
                                  <p:stCondLst>
                                    <p:cond delay="0"/>
                                  </p:stCondLst>
                                  <p:childTnLst>
                                    <p:animEffect transition="out" filter="fade">
                                      <p:cBhvr>
                                        <p:cTn id="54" dur="500"/>
                                        <p:tgtEl>
                                          <p:spTgt spid="14"/>
                                        </p:tgtEl>
                                      </p:cBhvr>
                                    </p:animEffect>
                                    <p:set>
                                      <p:cBhvr>
                                        <p:cTn id="55"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4" grpId="0" animBg="1"/>
      <p:bldP spid="14" grpId="1" animBg="1"/>
      <p:bldP spid="15" grpId="0" animBg="1"/>
      <p:bldP spid="16" grpId="0" animBg="1"/>
      <p:bldP spid="17" grpId="0" animBg="1"/>
      <p:bldP spid="13" grpId="0" animBg="1"/>
      <p:bldP spid="13" grpId="1" animBg="1"/>
      <p:bldP spid="10" grpId="0" animBg="1"/>
      <p:bldP spid="10" grpId="1" animBg="1"/>
      <p:bldP spid="7" grpId="0" animBg="1"/>
      <p:bldP spid="7" grpId="1" animBg="1"/>
      <p:bldP spid="8" grpId="0" animBg="1"/>
      <p:bldP spid="8"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Position</a:t>
            </a:r>
            <a:endParaRPr lang="en-US" dirty="0"/>
          </a:p>
        </p:txBody>
      </p:sp>
      <p:sp>
        <p:nvSpPr>
          <p:cNvPr id="4" name="Slide Number Placeholder 3"/>
          <p:cNvSpPr>
            <a:spLocks noGrp="1"/>
          </p:cNvSpPr>
          <p:nvPr>
            <p:ph type="sldNum" sz="quarter" idx="12"/>
          </p:nvPr>
        </p:nvSpPr>
        <p:spPr/>
        <p:txBody>
          <a:bodyPr/>
          <a:lstStyle/>
          <a:p>
            <a:fld id="{F97220D2-6DE0-4189-AF61-C0FDA2B53E8C}" type="slidenum">
              <a:rPr lang="en-US" smtClean="0"/>
              <a:pPr/>
              <a:t>8</a:t>
            </a:fld>
            <a:endParaRPr lang="en-US"/>
          </a:p>
        </p:txBody>
      </p:sp>
      <p:pic>
        <p:nvPicPr>
          <p:cNvPr id="5" name="Picture 4" descr="eq1.png"/>
          <p:cNvPicPr>
            <a:picLocks noChangeAspect="1"/>
          </p:cNvPicPr>
          <p:nvPr/>
        </p:nvPicPr>
        <p:blipFill>
          <a:blip r:embed="rId3"/>
          <a:stretch>
            <a:fillRect/>
          </a:stretch>
        </p:blipFill>
        <p:spPr>
          <a:xfrm>
            <a:off x="1295400" y="2667000"/>
            <a:ext cx="7016265" cy="5334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Follow The Leader</a:t>
            </a:r>
            <a:endParaRPr lang="en-US" dirty="0"/>
          </a:p>
        </p:txBody>
      </p:sp>
      <p:sp>
        <p:nvSpPr>
          <p:cNvPr id="7" name="Slide Number Placeholder 6"/>
          <p:cNvSpPr>
            <a:spLocks noGrp="1"/>
          </p:cNvSpPr>
          <p:nvPr>
            <p:ph type="sldNum" sz="quarter" idx="12"/>
          </p:nvPr>
        </p:nvSpPr>
        <p:spPr/>
        <p:txBody>
          <a:bodyPr/>
          <a:lstStyle/>
          <a:p>
            <a:fld id="{A30A62D2-966C-4F49-AAA3-6DC16171B9A9}" type="slidenum">
              <a:rPr lang="en-US" smtClean="0"/>
              <a:pPr/>
              <a:t>9</a:t>
            </a:fld>
            <a:endParaRPr lang="en-US"/>
          </a:p>
        </p:txBody>
      </p:sp>
      <p:sp>
        <p:nvSpPr>
          <p:cNvPr id="3" name="Content Placeholder 2"/>
          <p:cNvSpPr>
            <a:spLocks noGrp="1"/>
          </p:cNvSpPr>
          <p:nvPr>
            <p:ph sz="quarter" idx="1"/>
          </p:nvPr>
        </p:nvSpPr>
        <p:spPr/>
        <p:txBody>
          <a:bodyPr/>
          <a:lstStyle/>
          <a:p>
            <a:endParaRPr lang="en-US" dirty="0"/>
          </a:p>
        </p:txBody>
      </p:sp>
      <p:pic>
        <p:nvPicPr>
          <p:cNvPr id="3074" name="Picture 2" descr="C:\Users\Peter\Desktop\School\Brock University\Year 3\COSC 3F90 - Research Project\birds flying.jpg"/>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xmlns="" val="0"/>
              </a:ext>
            </a:extLst>
          </a:blip>
          <a:srcRect/>
          <a:stretch>
            <a:fillRect/>
          </a:stretch>
        </p:blipFill>
        <p:spPr bwMode="auto">
          <a:xfrm>
            <a:off x="838200" y="1981200"/>
            <a:ext cx="7391400" cy="3850183"/>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p:cNvSpPr txBox="1"/>
          <p:nvPr/>
        </p:nvSpPr>
        <p:spPr>
          <a:xfrm>
            <a:off x="6073067" y="2286000"/>
            <a:ext cx="861133" cy="369332"/>
          </a:xfrm>
          <a:prstGeom prst="rect">
            <a:avLst/>
          </a:prstGeom>
          <a:noFill/>
        </p:spPr>
        <p:txBody>
          <a:bodyPr wrap="none" rtlCol="0">
            <a:spAutoFit/>
          </a:bodyPr>
          <a:lstStyle/>
          <a:p>
            <a:r>
              <a:rPr lang="en-US" dirty="0" smtClean="0"/>
              <a:t>Leader</a:t>
            </a:r>
            <a:endParaRPr lang="en-US" dirty="0"/>
          </a:p>
        </p:txBody>
      </p:sp>
    </p:spTree>
    <p:extLst>
      <p:ext uri="{BB962C8B-B14F-4D97-AF65-F5344CB8AC3E}">
        <p14:creationId xmlns:p14="http://schemas.microsoft.com/office/powerpoint/2010/main" xmlns="" val="354279781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rigin">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Origin">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Origin</Template>
  <TotalTime>4815</TotalTime>
  <Words>3115</Words>
  <Application>Microsoft Office PowerPoint</Application>
  <PresentationFormat>On-screen Show (4:3)</PresentationFormat>
  <Paragraphs>253</Paragraphs>
  <Slides>27</Slides>
  <Notes>20</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Origin</vt:lpstr>
      <vt:lpstr>CPSO with Spatially Meaningful Neighbors</vt:lpstr>
      <vt:lpstr>Topics</vt:lpstr>
      <vt:lpstr>What is PSO?</vt:lpstr>
      <vt:lpstr>Follow The Leader</vt:lpstr>
      <vt:lpstr>Slide 5</vt:lpstr>
      <vt:lpstr>Algorithm</vt:lpstr>
      <vt:lpstr>Update Velocity</vt:lpstr>
      <vt:lpstr>Update Position</vt:lpstr>
      <vt:lpstr>Follow The Leader</vt:lpstr>
      <vt:lpstr>Neighbor Cooperation</vt:lpstr>
      <vt:lpstr>Neighborhood Topologies</vt:lpstr>
      <vt:lpstr>PSO Using Spatially Meaningful Neighbors</vt:lpstr>
      <vt:lpstr>Results</vt:lpstr>
      <vt:lpstr>Problem</vt:lpstr>
      <vt:lpstr>PSO</vt:lpstr>
      <vt:lpstr>Solution</vt:lpstr>
      <vt:lpstr>CPSO using spatially meaningful Neighbors</vt:lpstr>
      <vt:lpstr>CPSO Variants</vt:lpstr>
      <vt:lpstr>Tests</vt:lpstr>
      <vt:lpstr>Experimental Setup</vt:lpstr>
      <vt:lpstr>Experiment 1: Low Dimension</vt:lpstr>
      <vt:lpstr>Results</vt:lpstr>
      <vt:lpstr>Experiment 2: High Dimensions</vt:lpstr>
      <vt:lpstr>Results</vt:lpstr>
      <vt:lpstr>Conclusion</vt:lpstr>
      <vt:lpstr>Future Work</vt:lpstr>
      <vt:lpstr>References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Peter</dc:creator>
  <cp:lastModifiedBy>Peter</cp:lastModifiedBy>
  <cp:revision>6</cp:revision>
  <dcterms:created xsi:type="dcterms:W3CDTF">2016-09-08T21:00:37Z</dcterms:created>
  <dcterms:modified xsi:type="dcterms:W3CDTF">2016-09-12T05:27:42Z</dcterms:modified>
</cp:coreProperties>
</file>

<file path=docProps/thumbnail.jpeg>
</file>